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61"/>
  </p:notesMasterIdLst>
  <p:handoutMasterIdLst>
    <p:handoutMasterId r:id="rId62"/>
  </p:handoutMasterIdLst>
  <p:sldIdLst>
    <p:sldId id="1001" r:id="rId9"/>
    <p:sldId id="1003" r:id="rId10"/>
    <p:sldId id="1013" r:id="rId11"/>
    <p:sldId id="1011" r:id="rId12"/>
    <p:sldId id="1012" r:id="rId13"/>
    <p:sldId id="1005" r:id="rId14"/>
    <p:sldId id="995" r:id="rId15"/>
    <p:sldId id="996" r:id="rId16"/>
    <p:sldId id="997" r:id="rId17"/>
    <p:sldId id="998" r:id="rId18"/>
    <p:sldId id="999" r:id="rId19"/>
    <p:sldId id="1000" r:id="rId20"/>
    <p:sldId id="1004" r:id="rId21"/>
    <p:sldId id="913" r:id="rId22"/>
    <p:sldId id="922" r:id="rId23"/>
    <p:sldId id="924" r:id="rId24"/>
    <p:sldId id="925" r:id="rId25"/>
    <p:sldId id="923" r:id="rId26"/>
    <p:sldId id="926" r:id="rId27"/>
    <p:sldId id="927" r:id="rId28"/>
    <p:sldId id="1014" r:id="rId29"/>
    <p:sldId id="929" r:id="rId30"/>
    <p:sldId id="931" r:id="rId31"/>
    <p:sldId id="930" r:id="rId32"/>
    <p:sldId id="928" r:id="rId33"/>
    <p:sldId id="932" r:id="rId34"/>
    <p:sldId id="933" r:id="rId35"/>
    <p:sldId id="937" r:id="rId36"/>
    <p:sldId id="934" r:id="rId37"/>
    <p:sldId id="935" r:id="rId38"/>
    <p:sldId id="936" r:id="rId39"/>
    <p:sldId id="1015" r:id="rId40"/>
    <p:sldId id="938" r:id="rId41"/>
    <p:sldId id="939" r:id="rId42"/>
    <p:sldId id="940" r:id="rId43"/>
    <p:sldId id="941" r:id="rId44"/>
    <p:sldId id="1010" r:id="rId45"/>
    <p:sldId id="942" r:id="rId46"/>
    <p:sldId id="944" r:id="rId47"/>
    <p:sldId id="945" r:id="rId48"/>
    <p:sldId id="947" r:id="rId49"/>
    <p:sldId id="949" r:id="rId50"/>
    <p:sldId id="948" r:id="rId51"/>
    <p:sldId id="1006" r:id="rId52"/>
    <p:sldId id="950" r:id="rId53"/>
    <p:sldId id="951" r:id="rId54"/>
    <p:sldId id="952" r:id="rId55"/>
    <p:sldId id="954" r:id="rId56"/>
    <p:sldId id="955" r:id="rId57"/>
    <p:sldId id="956" r:id="rId58"/>
    <p:sldId id="1007" r:id="rId59"/>
    <p:sldId id="1009" r:id="rId60"/>
  </p:sldIdLst>
  <p:sldSz cx="12188825" cy="6858000"/>
  <p:notesSz cx="6858000" cy="9144000"/>
  <p:custDataLst>
    <p:tags r:id="rId63"/>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9" autoAdjust="0"/>
    <p:restoredTop sz="70696" autoAdjust="0"/>
  </p:normalViewPr>
  <p:slideViewPr>
    <p:cSldViewPr showGuides="1">
      <p:cViewPr varScale="1">
        <p:scale>
          <a:sx n="42" d="100"/>
          <a:sy n="42" d="100"/>
        </p:scale>
        <p:origin x="1528" y="2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194"/>
    </p:cViewPr>
  </p:sorterViewPr>
  <p:notesViewPr>
    <p:cSldViewPr showGuides="1">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gs" Target="tags/tag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2025/4/21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2025/4/21</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5</a:t>
            </a:fld>
            <a:endParaRPr lang="zh-CN" altLang="en-US" dirty="0"/>
          </a:p>
        </p:txBody>
      </p:sp>
    </p:spTree>
    <p:extLst>
      <p:ext uri="{BB962C8B-B14F-4D97-AF65-F5344CB8AC3E}">
        <p14:creationId xmlns:p14="http://schemas.microsoft.com/office/powerpoint/2010/main" val="209662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6</a:t>
            </a:fld>
            <a:endParaRPr lang="zh-CN" altLang="en-US" dirty="0"/>
          </a:p>
        </p:txBody>
      </p:sp>
    </p:spTree>
    <p:extLst>
      <p:ext uri="{BB962C8B-B14F-4D97-AF65-F5344CB8AC3E}">
        <p14:creationId xmlns:p14="http://schemas.microsoft.com/office/powerpoint/2010/main" val="59450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28</a:t>
            </a:fld>
            <a:endParaRPr lang="zh-CN" altLang="en-US" dirty="0"/>
          </a:p>
        </p:txBody>
      </p:sp>
    </p:spTree>
    <p:extLst>
      <p:ext uri="{BB962C8B-B14F-4D97-AF65-F5344CB8AC3E}">
        <p14:creationId xmlns:p14="http://schemas.microsoft.com/office/powerpoint/2010/main" val="130304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42</a:t>
            </a:fld>
            <a:endParaRPr lang="zh-CN" altLang="en-US" dirty="0"/>
          </a:p>
        </p:txBody>
      </p:sp>
    </p:spTree>
    <p:extLst>
      <p:ext uri="{BB962C8B-B14F-4D97-AF65-F5344CB8AC3E}">
        <p14:creationId xmlns:p14="http://schemas.microsoft.com/office/powerpoint/2010/main" val="689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dirty="0"/>
              <a:t>单击此处编辑母版标题样式</a:t>
            </a:r>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125860" y="1988840"/>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03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61676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33370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11899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4/21/2025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4/21/2025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4/21/2025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2425"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620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0613" y="2505075"/>
            <a:ext cx="518160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846047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jp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jp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7" r:id="rId6"/>
    <p:sldLayoutId id="2147483698" r:id="rId7"/>
    <p:sldLayoutId id="2147483700" r:id="rId8"/>
    <p:sldLayoutId id="2147483702" r:id="rId9"/>
    <p:sldLayoutId id="2147483703" r:id="rId10"/>
    <p:sldLayoutId id="214748370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2025/4/21</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  传输网络分析实例</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08947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网络数据集创建</a:t>
            </a:r>
            <a:endParaRPr lang="zh-CN" altLang="en-US" dirty="0"/>
          </a:p>
        </p:txBody>
      </p:sp>
      <p:pic>
        <p:nvPicPr>
          <p:cNvPr id="4" name="图片 3"/>
          <p:cNvPicPr>
            <a:picLocks noChangeAspect="1"/>
          </p:cNvPicPr>
          <p:nvPr/>
        </p:nvPicPr>
        <p:blipFill>
          <a:blip r:embed="rId2"/>
          <a:stretch>
            <a:fillRect/>
          </a:stretch>
        </p:blipFill>
        <p:spPr>
          <a:xfrm>
            <a:off x="94878" y="1614585"/>
            <a:ext cx="5314950" cy="5238750"/>
          </a:xfrm>
          <a:prstGeom prst="rect">
            <a:avLst/>
          </a:prstGeom>
        </p:spPr>
      </p:pic>
      <p:pic>
        <p:nvPicPr>
          <p:cNvPr id="5" name="图片 4"/>
          <p:cNvPicPr>
            <a:picLocks noChangeAspect="1"/>
          </p:cNvPicPr>
          <p:nvPr/>
        </p:nvPicPr>
        <p:blipFill>
          <a:blip r:embed="rId3"/>
          <a:stretch>
            <a:fillRect/>
          </a:stretch>
        </p:blipFill>
        <p:spPr>
          <a:xfrm>
            <a:off x="5490665" y="1492994"/>
            <a:ext cx="4491164" cy="2324838"/>
          </a:xfrm>
          <a:prstGeom prst="rect">
            <a:avLst/>
          </a:prstGeom>
        </p:spPr>
      </p:pic>
      <p:pic>
        <p:nvPicPr>
          <p:cNvPr id="6" name="图片 5"/>
          <p:cNvPicPr>
            <a:picLocks noChangeAspect="1"/>
          </p:cNvPicPr>
          <p:nvPr/>
        </p:nvPicPr>
        <p:blipFill>
          <a:blip r:embed="rId4"/>
          <a:stretch>
            <a:fillRect/>
          </a:stretch>
        </p:blipFill>
        <p:spPr>
          <a:xfrm>
            <a:off x="5409828" y="3817832"/>
            <a:ext cx="6336432" cy="4162425"/>
          </a:xfrm>
          <a:prstGeom prst="rect">
            <a:avLst/>
          </a:prstGeom>
        </p:spPr>
      </p:pic>
    </p:spTree>
    <p:extLst>
      <p:ext uri="{BB962C8B-B14F-4D97-AF65-F5344CB8AC3E}">
        <p14:creationId xmlns:p14="http://schemas.microsoft.com/office/powerpoint/2010/main" val="334347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网络数据集创建</a:t>
            </a:r>
            <a:endParaRPr lang="zh-CN" altLang="en-US" dirty="0"/>
          </a:p>
        </p:txBody>
      </p:sp>
      <p:pic>
        <p:nvPicPr>
          <p:cNvPr id="4" name="图片 3"/>
          <p:cNvPicPr>
            <a:picLocks noChangeAspect="1"/>
          </p:cNvPicPr>
          <p:nvPr/>
        </p:nvPicPr>
        <p:blipFill>
          <a:blip r:embed="rId2"/>
          <a:stretch>
            <a:fillRect/>
          </a:stretch>
        </p:blipFill>
        <p:spPr>
          <a:xfrm>
            <a:off x="837828" y="1731666"/>
            <a:ext cx="6276975" cy="4371975"/>
          </a:xfrm>
          <a:prstGeom prst="rect">
            <a:avLst/>
          </a:prstGeom>
        </p:spPr>
      </p:pic>
      <p:pic>
        <p:nvPicPr>
          <p:cNvPr id="5" name="图片 4"/>
          <p:cNvPicPr>
            <a:picLocks noChangeAspect="1"/>
          </p:cNvPicPr>
          <p:nvPr/>
        </p:nvPicPr>
        <p:blipFill>
          <a:blip r:embed="rId3"/>
          <a:stretch>
            <a:fillRect/>
          </a:stretch>
        </p:blipFill>
        <p:spPr>
          <a:xfrm>
            <a:off x="7114803" y="786099"/>
            <a:ext cx="4400550" cy="5429250"/>
          </a:xfrm>
          <a:prstGeom prst="rect">
            <a:avLst/>
          </a:prstGeom>
        </p:spPr>
      </p:pic>
      <p:sp>
        <p:nvSpPr>
          <p:cNvPr id="6" name="椭圆 5"/>
          <p:cNvSpPr/>
          <p:nvPr/>
        </p:nvSpPr>
        <p:spPr>
          <a:xfrm>
            <a:off x="6310437" y="3356992"/>
            <a:ext cx="80436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316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网络数据集创建</a:t>
            </a:r>
            <a:endParaRPr lang="zh-CN" altLang="en-US" sz="3200" dirty="0"/>
          </a:p>
        </p:txBody>
      </p:sp>
      <p:pic>
        <p:nvPicPr>
          <p:cNvPr id="4" name="图片 3"/>
          <p:cNvPicPr>
            <a:picLocks noChangeAspect="1"/>
          </p:cNvPicPr>
          <p:nvPr/>
        </p:nvPicPr>
        <p:blipFill>
          <a:blip r:embed="rId2"/>
          <a:stretch>
            <a:fillRect/>
          </a:stretch>
        </p:blipFill>
        <p:spPr>
          <a:xfrm>
            <a:off x="189756" y="2018657"/>
            <a:ext cx="8029575" cy="4000500"/>
          </a:xfrm>
          <a:prstGeom prst="rect">
            <a:avLst/>
          </a:prstGeom>
        </p:spPr>
      </p:pic>
      <p:pic>
        <p:nvPicPr>
          <p:cNvPr id="5" name="图片 4"/>
          <p:cNvPicPr>
            <a:picLocks noChangeAspect="1"/>
          </p:cNvPicPr>
          <p:nvPr/>
        </p:nvPicPr>
        <p:blipFill>
          <a:blip r:embed="rId3"/>
          <a:stretch>
            <a:fillRect/>
          </a:stretch>
        </p:blipFill>
        <p:spPr>
          <a:xfrm>
            <a:off x="6598468" y="1300156"/>
            <a:ext cx="4752528" cy="5591671"/>
          </a:xfrm>
          <a:prstGeom prst="rect">
            <a:avLst/>
          </a:prstGeom>
        </p:spPr>
      </p:pic>
      <p:pic>
        <p:nvPicPr>
          <p:cNvPr id="6" name="图片 5"/>
          <p:cNvPicPr>
            <a:picLocks noChangeAspect="1"/>
          </p:cNvPicPr>
          <p:nvPr/>
        </p:nvPicPr>
        <p:blipFill>
          <a:blip r:embed="rId4"/>
          <a:stretch>
            <a:fillRect/>
          </a:stretch>
        </p:blipFill>
        <p:spPr>
          <a:xfrm>
            <a:off x="6690437" y="4026547"/>
            <a:ext cx="5034412" cy="2843269"/>
          </a:xfrm>
          <a:prstGeom prst="rect">
            <a:avLst/>
          </a:prstGeom>
        </p:spPr>
      </p:pic>
    </p:spTree>
    <p:extLst>
      <p:ext uri="{BB962C8B-B14F-4D97-AF65-F5344CB8AC3E}">
        <p14:creationId xmlns:p14="http://schemas.microsoft.com/office/powerpoint/2010/main" val="1201573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chemeClr val="accent2"/>
                </a:solidFill>
              </a:rPr>
              <a:t>网络分析模型</a:t>
            </a:r>
            <a:endParaRPr lang="en-US" altLang="zh-CN" b="1" dirty="0">
              <a:solidFill>
                <a:schemeClr val="accent2"/>
              </a:solidFill>
            </a:endParaRPr>
          </a:p>
          <a:p>
            <a:pPr marL="442913" lvl="2" indent="-223838">
              <a:spcBef>
                <a:spcPts val="1800"/>
              </a:spcBef>
            </a:pPr>
            <a:r>
              <a:rPr lang="zh-CN" altLang="en-US" sz="2200" dirty="0">
                <a:latin typeface="黑体" pitchFamily="2" charset="-122"/>
                <a:ea typeface="黑体" pitchFamily="2" charset="-122"/>
              </a:rPr>
              <a:t>最优路径分析（</a:t>
            </a:r>
            <a:r>
              <a:rPr lang="en-US" altLang="zh-CN" sz="2200" dirty="0">
                <a:latin typeface="黑体" pitchFamily="2" charset="-122"/>
                <a:ea typeface="黑体" pitchFamily="2" charset="-122"/>
              </a:rPr>
              <a:t>finding the best route</a:t>
            </a:r>
            <a:r>
              <a:rPr lang="zh-CN" altLang="en-US" sz="2200" dirty="0">
                <a:latin typeface="黑体" pitchFamily="2" charset="-122"/>
                <a:ea typeface="黑体" pitchFamily="2" charset="-122"/>
              </a:rPr>
              <a:t>）</a:t>
            </a:r>
            <a:endParaRPr lang="en-US" altLang="zh-CN" sz="2200" dirty="0">
              <a:latin typeface="黑体" pitchFamily="2" charset="-122"/>
              <a:ea typeface="黑体" pitchFamily="2" charset="-122"/>
            </a:endParaRPr>
          </a:p>
          <a:p>
            <a:pPr marL="442913" lvl="2" indent="-223838">
              <a:spcBef>
                <a:spcPts val="1800"/>
              </a:spcBef>
            </a:pPr>
            <a:r>
              <a:rPr lang="zh-CN" altLang="en-US" sz="2200" dirty="0">
                <a:latin typeface="黑体" pitchFamily="2" charset="-122"/>
                <a:ea typeface="黑体" pitchFamily="2" charset="-122"/>
              </a:rPr>
              <a:t>查找最邻近设施（</a:t>
            </a:r>
            <a:r>
              <a:rPr lang="en-US" altLang="zh-CN" sz="2200" dirty="0">
                <a:latin typeface="黑体" pitchFamily="2" charset="-122"/>
                <a:ea typeface="黑体" pitchFamily="2" charset="-122"/>
              </a:rPr>
              <a:t>finding the closest facility</a:t>
            </a:r>
            <a:r>
              <a:rPr lang="zh-CN" altLang="en-US" sz="2200" dirty="0">
                <a:latin typeface="黑体" pitchFamily="2" charset="-122"/>
                <a:ea typeface="黑体" pitchFamily="2" charset="-122"/>
              </a:rPr>
              <a:t>）</a:t>
            </a:r>
            <a:endParaRPr lang="en-US" altLang="zh-CN" sz="2200" dirty="0">
              <a:latin typeface="黑体" pitchFamily="2" charset="-122"/>
              <a:ea typeface="黑体" pitchFamily="2" charset="-122"/>
            </a:endParaRPr>
          </a:p>
          <a:p>
            <a:pPr marL="442913" lvl="2" indent="-223838">
              <a:spcBef>
                <a:spcPts val="1800"/>
              </a:spcBef>
            </a:pPr>
            <a:r>
              <a:rPr lang="zh-CN" altLang="en-US" sz="2200" dirty="0">
                <a:latin typeface="黑体" pitchFamily="2" charset="-122"/>
                <a:ea typeface="黑体" pitchFamily="2" charset="-122"/>
              </a:rPr>
              <a:t>服务区域分析（</a:t>
            </a:r>
            <a:r>
              <a:rPr lang="en-US" altLang="zh-CN" sz="2200" dirty="0">
                <a:latin typeface="黑体" pitchFamily="2" charset="-122"/>
                <a:ea typeface="黑体" pitchFamily="2" charset="-122"/>
              </a:rPr>
              <a:t>Finding service areas</a:t>
            </a:r>
            <a:r>
              <a:rPr lang="zh-CN" altLang="en-US" sz="2200" dirty="0">
                <a:latin typeface="黑体" pitchFamily="2" charset="-122"/>
                <a:ea typeface="黑体" pitchFamily="2" charset="-122"/>
              </a:rPr>
              <a:t>）</a:t>
            </a:r>
            <a:endParaRPr lang="en-US" altLang="zh-CN" sz="2200" dirty="0">
              <a:latin typeface="黑体" pitchFamily="2" charset="-122"/>
              <a:ea typeface="黑体" pitchFamily="2" charset="-122"/>
            </a:endParaRPr>
          </a:p>
          <a:p>
            <a:pPr marL="442913" lvl="2" indent="-223838">
              <a:spcBef>
                <a:spcPts val="1800"/>
              </a:spcBef>
            </a:pPr>
            <a:r>
              <a:rPr lang="zh-CN" altLang="en-US" sz="2200" dirty="0">
                <a:latin typeface="黑体" pitchFamily="2" charset="-122"/>
                <a:ea typeface="黑体" pitchFamily="2" charset="-122"/>
              </a:rPr>
              <a:t>创建起始</a:t>
            </a:r>
            <a:r>
              <a:rPr lang="en-US" altLang="zh-CN" sz="2200" dirty="0">
                <a:latin typeface="黑体" pitchFamily="2" charset="-122"/>
                <a:ea typeface="黑体" pitchFamily="2" charset="-122"/>
              </a:rPr>
              <a:t>-</a:t>
            </a:r>
            <a:r>
              <a:rPr lang="zh-CN" altLang="en-US" sz="2200" dirty="0">
                <a:latin typeface="黑体" pitchFamily="2" charset="-122"/>
                <a:ea typeface="黑体" pitchFamily="2" charset="-122"/>
              </a:rPr>
              <a:t>目的地成本矩阵（</a:t>
            </a:r>
            <a:r>
              <a:rPr lang="en-US" altLang="zh-CN" sz="2200" dirty="0">
                <a:latin typeface="黑体" pitchFamily="2" charset="-122"/>
                <a:ea typeface="黑体" pitchFamily="2" charset="-122"/>
              </a:rPr>
              <a:t>Creating an OD cost matrix</a:t>
            </a:r>
            <a:r>
              <a:rPr lang="zh-CN" altLang="en-US" sz="2200" dirty="0">
                <a:latin typeface="黑体" pitchFamily="2" charset="-122"/>
                <a:ea typeface="黑体" pitchFamily="2" charset="-122"/>
              </a:rPr>
              <a:t>）</a:t>
            </a:r>
            <a:endParaRPr lang="en-US" altLang="zh-CN" sz="2200" dirty="0">
              <a:latin typeface="黑体" pitchFamily="2" charset="-122"/>
              <a:ea typeface="黑体" pitchFamily="2" charset="-122"/>
            </a:endParaRPr>
          </a:p>
          <a:p>
            <a:pPr marL="442913" lvl="2" indent="-223838">
              <a:spcBef>
                <a:spcPts val="1800"/>
              </a:spcBef>
            </a:pPr>
            <a:r>
              <a:rPr lang="zh-CN" altLang="en-US" sz="2200" dirty="0">
                <a:latin typeface="黑体" pitchFamily="2" charset="-122"/>
                <a:ea typeface="黑体" pitchFamily="2" charset="-122"/>
              </a:rPr>
              <a:t>车辆路径派发（</a:t>
            </a:r>
            <a:r>
              <a:rPr lang="en-US" altLang="zh-CN" sz="2200" dirty="0">
                <a:latin typeface="黑体" pitchFamily="2" charset="-122"/>
                <a:ea typeface="黑体" pitchFamily="2" charset="-122"/>
              </a:rPr>
              <a:t>Vehicle Routing Problem)</a:t>
            </a:r>
          </a:p>
          <a:p>
            <a:pPr marL="442913" lvl="2" indent="-223838">
              <a:spcBef>
                <a:spcPts val="1800"/>
              </a:spcBef>
            </a:pPr>
            <a:r>
              <a:rPr lang="zh-CN" altLang="en-US" sz="2200" dirty="0">
                <a:latin typeface="黑体" pitchFamily="2" charset="-122"/>
                <a:ea typeface="黑体" pitchFamily="2" charset="-122"/>
              </a:rPr>
              <a:t>位置分配（</a:t>
            </a:r>
            <a:r>
              <a:rPr lang="en-US" altLang="zh-CN" sz="2200" dirty="0">
                <a:latin typeface="黑体" pitchFamily="2" charset="-122"/>
                <a:ea typeface="黑体" pitchFamily="2" charset="-122"/>
              </a:rPr>
              <a:t>Location-Allocation)</a:t>
            </a:r>
            <a:endParaRPr lang="zh-CN" altLang="en-US" sz="2200" dirty="0">
              <a:latin typeface="黑体" pitchFamily="2" charset="-122"/>
              <a:ea typeface="黑体" pitchFamily="2" charset="-122"/>
            </a:endParaRPr>
          </a:p>
          <a:p>
            <a:endParaRPr lang="zh-CN" altLang="en-US" dirty="0"/>
          </a:p>
        </p:txBody>
      </p:sp>
      <p:sp>
        <p:nvSpPr>
          <p:cNvPr id="3" name="标题 2"/>
          <p:cNvSpPr>
            <a:spLocks noGrp="1"/>
          </p:cNvSpPr>
          <p:nvPr>
            <p:ph type="title"/>
          </p:nvPr>
        </p:nvSpPr>
        <p:spPr/>
        <p:txBody>
          <a:bodyPr>
            <a:normAutofit/>
          </a:bodyPr>
          <a:lstStyle/>
          <a:p>
            <a:r>
              <a:rPr lang="en-US" altLang="zh-CN" sz="3200" dirty="0"/>
              <a:t>3.</a:t>
            </a:r>
            <a:r>
              <a:rPr lang="zh-CN" altLang="en-US" sz="3200" dirty="0"/>
              <a:t>传输网络分析</a:t>
            </a:r>
          </a:p>
        </p:txBody>
      </p:sp>
    </p:spTree>
    <p:extLst>
      <p:ext uri="{BB962C8B-B14F-4D97-AF65-F5344CB8AC3E}">
        <p14:creationId xmlns:p14="http://schemas.microsoft.com/office/powerpoint/2010/main" val="423319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一校车需要经过的四个接送点接到学生后到达学校，请问司机设值一条满足要求的最短路径：若此时接到通知，部分道路施工而禁止通行，该如何重新进行路径规划？（最优路径查询）</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 </a:t>
            </a:r>
            <a:r>
              <a:rPr lang="zh-CN" altLang="en-US" sz="3200" b="1" dirty="0">
                <a:latin typeface="黑体" panose="02010609060101010101" pitchFamily="49" charset="-122"/>
                <a:ea typeface="黑体" panose="02010609060101010101" pitchFamily="49" charset="-122"/>
              </a:rPr>
              <a:t>最优路径分析</a:t>
            </a:r>
          </a:p>
        </p:txBody>
      </p:sp>
    </p:spTree>
    <p:extLst>
      <p:ext uri="{BB962C8B-B14F-4D97-AF65-F5344CB8AC3E}">
        <p14:creationId xmlns:p14="http://schemas.microsoft.com/office/powerpoint/2010/main" val="297251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在</a:t>
            </a:r>
            <a:r>
              <a:rPr lang="en-US" altLang="zh-CN" dirty="0"/>
              <a:t>【Network Analyst】|【</a:t>
            </a:r>
            <a:r>
              <a:rPr lang="zh-CN" altLang="en-US" dirty="0"/>
              <a:t>新建路径</a:t>
            </a:r>
            <a:r>
              <a:rPr lang="en-US" altLang="zh-CN" dirty="0"/>
              <a:t>】</a:t>
            </a:r>
          </a:p>
          <a:p>
            <a:pPr lvl="1"/>
            <a:r>
              <a:rPr lang="zh-CN" altLang="en-US" dirty="0"/>
              <a:t>生成新的路径图层，点击      窗口，显示停靠点</a:t>
            </a:r>
            <a:endParaRPr lang="en-US" altLang="zh-CN" dirty="0"/>
          </a:p>
          <a:p>
            <a:pPr lvl="1"/>
            <a:r>
              <a:rPr lang="zh-CN" altLang="en-US" dirty="0"/>
              <a:t>路径、点路障、线路障、面路障</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 </a:t>
            </a:r>
            <a:r>
              <a:rPr lang="zh-CN" altLang="en-US" sz="3200" b="1" dirty="0">
                <a:latin typeface="黑体" panose="02010609060101010101" pitchFamily="49" charset="-122"/>
                <a:ea typeface="黑体" panose="02010609060101010101" pitchFamily="49" charset="-122"/>
              </a:rPr>
              <a:t>最优路径分析</a:t>
            </a:r>
          </a:p>
        </p:txBody>
      </p:sp>
      <p:pic>
        <p:nvPicPr>
          <p:cNvPr id="4" name="图片 3"/>
          <p:cNvPicPr>
            <a:picLocks noChangeAspect="1"/>
          </p:cNvPicPr>
          <p:nvPr/>
        </p:nvPicPr>
        <p:blipFill>
          <a:blip r:embed="rId2"/>
          <a:stretch>
            <a:fillRect/>
          </a:stretch>
        </p:blipFill>
        <p:spPr>
          <a:xfrm>
            <a:off x="3430116" y="3607295"/>
            <a:ext cx="3301763" cy="3250705"/>
          </a:xfrm>
          <a:prstGeom prst="rect">
            <a:avLst/>
          </a:prstGeom>
        </p:spPr>
      </p:pic>
      <p:pic>
        <p:nvPicPr>
          <p:cNvPr id="6" name="图片 5"/>
          <p:cNvPicPr>
            <a:picLocks noChangeAspect="1"/>
          </p:cNvPicPr>
          <p:nvPr/>
        </p:nvPicPr>
        <p:blipFill>
          <a:blip r:embed="rId3"/>
          <a:stretch>
            <a:fillRect/>
          </a:stretch>
        </p:blipFill>
        <p:spPr>
          <a:xfrm>
            <a:off x="6958508" y="2564904"/>
            <a:ext cx="4331085" cy="4639373"/>
          </a:xfrm>
          <a:prstGeom prst="rect">
            <a:avLst/>
          </a:prstGeom>
        </p:spPr>
      </p:pic>
      <p:pic>
        <p:nvPicPr>
          <p:cNvPr id="7" name="图片 6"/>
          <p:cNvPicPr>
            <a:picLocks noChangeAspect="1"/>
          </p:cNvPicPr>
          <p:nvPr/>
        </p:nvPicPr>
        <p:blipFill>
          <a:blip r:embed="rId4"/>
          <a:stretch>
            <a:fillRect/>
          </a:stretch>
        </p:blipFill>
        <p:spPr>
          <a:xfrm>
            <a:off x="4510235" y="2506658"/>
            <a:ext cx="346277" cy="346277"/>
          </a:xfrm>
          <a:prstGeom prst="rect">
            <a:avLst/>
          </a:prstGeom>
        </p:spPr>
      </p:pic>
    </p:spTree>
    <p:extLst>
      <p:ext uri="{BB962C8B-B14F-4D97-AF65-F5344CB8AC3E}">
        <p14:creationId xmlns:p14="http://schemas.microsoft.com/office/powerpoint/2010/main" val="155829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确定校车停放点、接送点和学校的位置。点位置可以通过三种方式设置：</a:t>
            </a:r>
            <a:endParaRPr lang="en-US" altLang="zh-CN" dirty="0"/>
          </a:p>
          <a:p>
            <a:pPr lvl="1"/>
            <a:r>
              <a:rPr lang="zh-CN" altLang="en-US" dirty="0"/>
              <a:t>在屏幕上添加点，系统会根据</a:t>
            </a:r>
            <a:r>
              <a:rPr lang="en-US" altLang="zh-CN" dirty="0"/>
              <a:t>【</a:t>
            </a:r>
            <a:r>
              <a:rPr lang="zh-CN" altLang="en-US" dirty="0"/>
              <a:t>捕捉</a:t>
            </a:r>
            <a:r>
              <a:rPr lang="en-US" altLang="zh-CN" dirty="0"/>
              <a:t>】</a:t>
            </a:r>
            <a:r>
              <a:rPr lang="zh-CN" altLang="en-US" dirty="0"/>
              <a:t>设置，将点自动捕捉到近处的店；</a:t>
            </a:r>
            <a:endParaRPr lang="en-US" altLang="zh-CN" dirty="0"/>
          </a:p>
          <a:p>
            <a:pPr lvl="1"/>
            <a:r>
              <a:rPr lang="zh-CN" altLang="en-US" dirty="0"/>
              <a:t>通过输入</a:t>
            </a:r>
            <a:r>
              <a:rPr lang="en-US" altLang="zh-CN" dirty="0"/>
              <a:t>【</a:t>
            </a:r>
            <a:r>
              <a:rPr lang="zh-CN" altLang="en-US" dirty="0"/>
              <a:t>地址</a:t>
            </a:r>
            <a:r>
              <a:rPr lang="en-US" altLang="zh-CN" dirty="0"/>
              <a:t>】</a:t>
            </a:r>
            <a:r>
              <a:rPr lang="zh-CN" altLang="en-US" dirty="0"/>
              <a:t>；</a:t>
            </a:r>
            <a:endParaRPr lang="en-US" altLang="zh-CN" dirty="0"/>
          </a:p>
          <a:p>
            <a:pPr lvl="1"/>
            <a:r>
              <a:rPr lang="zh-CN" altLang="en-US" dirty="0"/>
              <a:t>从已经存在的要素或者要素层中导入位置。</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a:t>
            </a:r>
            <a:r>
              <a:rPr lang="zh-CN" altLang="en-US" sz="3200" b="1" dirty="0">
                <a:latin typeface="黑体" panose="02010609060101010101" pitchFamily="49" charset="-122"/>
                <a:ea typeface="黑体" panose="02010609060101010101" pitchFamily="49" charset="-122"/>
              </a:rPr>
              <a:t>最优路径分析</a:t>
            </a:r>
            <a:endParaRPr lang="zh-CN" altLang="en-US" sz="3200" b="1" dirty="0"/>
          </a:p>
        </p:txBody>
      </p:sp>
    </p:spTree>
    <p:extLst>
      <p:ext uri="{BB962C8B-B14F-4D97-AF65-F5344CB8AC3E}">
        <p14:creationId xmlns:p14="http://schemas.microsoft.com/office/powerpoint/2010/main" val="282282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6696744" cy="4114801"/>
          </a:xfrm>
        </p:spPr>
        <p:txBody>
          <a:bodyPr/>
          <a:lstStyle/>
          <a:p>
            <a:r>
              <a:rPr lang="zh-CN" altLang="en-US" dirty="0"/>
              <a:t>添加校车停放点、接送点和学校。点击       按钮创建网络位置，在地图的街道网络图层上依次点击形成停靠点（停放点、接送点、学校），第一个停靠点被认为出发点，最后一个停靠点被认为目的地。</a:t>
            </a:r>
            <a:endParaRPr lang="en-US" altLang="zh-CN" dirty="0"/>
          </a:p>
          <a:p>
            <a:r>
              <a:rPr lang="en-US" altLang="zh-CN" dirty="0"/>
              <a:t>【Network Analyst】|【</a:t>
            </a:r>
            <a:r>
              <a:rPr lang="zh-CN" altLang="en-US" dirty="0"/>
              <a:t>选项</a:t>
            </a:r>
            <a:r>
              <a:rPr lang="en-US" altLang="zh-CN" dirty="0"/>
              <a:t>】</a:t>
            </a:r>
            <a:r>
              <a:rPr lang="zh-CN" altLang="en-US" dirty="0"/>
              <a:t>，进入</a:t>
            </a:r>
            <a:r>
              <a:rPr lang="en-US" altLang="zh-CN" dirty="0"/>
              <a:t>【</a:t>
            </a:r>
            <a:r>
              <a:rPr lang="zh-CN" altLang="en-US" dirty="0"/>
              <a:t>位置捕捉选项</a:t>
            </a:r>
            <a:r>
              <a:rPr lang="en-US" altLang="zh-CN" dirty="0"/>
              <a:t>】</a:t>
            </a:r>
            <a:r>
              <a:rPr lang="zh-CN" altLang="en-US" dirty="0"/>
              <a:t>，大于捕捉距离，将无法定位于道路网络，“未定位”的停靠点可通过</a:t>
            </a:r>
            <a:r>
              <a:rPr lang="en-US" altLang="zh-CN" dirty="0"/>
              <a:t>【</a:t>
            </a:r>
            <a:r>
              <a:rPr lang="zh-CN" altLang="en-US" dirty="0"/>
              <a:t>选择网络位置移动工具</a:t>
            </a:r>
            <a:r>
              <a:rPr lang="en-US" altLang="zh-CN" dirty="0"/>
              <a:t>】</a:t>
            </a:r>
            <a:r>
              <a:rPr lang="zh-CN" altLang="en-US" dirty="0"/>
              <a:t>将其定位到道路网络上。</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a:t>
            </a:r>
            <a:r>
              <a:rPr lang="zh-CN" altLang="en-US" sz="3200" b="1" dirty="0">
                <a:latin typeface="黑体" panose="02010609060101010101" pitchFamily="49" charset="-122"/>
                <a:ea typeface="黑体" panose="02010609060101010101" pitchFamily="49" charset="-122"/>
              </a:rPr>
              <a:t>最优路径分析</a:t>
            </a:r>
            <a:endParaRPr lang="zh-CN" altLang="en-US" sz="3200" b="1" dirty="0"/>
          </a:p>
        </p:txBody>
      </p:sp>
      <p:pic>
        <p:nvPicPr>
          <p:cNvPr id="5" name="图片 4"/>
          <p:cNvPicPr>
            <a:picLocks noChangeAspect="1"/>
          </p:cNvPicPr>
          <p:nvPr/>
        </p:nvPicPr>
        <p:blipFill>
          <a:blip r:embed="rId2"/>
          <a:stretch>
            <a:fillRect/>
          </a:stretch>
        </p:blipFill>
        <p:spPr>
          <a:xfrm>
            <a:off x="6670476" y="1993911"/>
            <a:ext cx="493390" cy="511011"/>
          </a:xfrm>
          <a:prstGeom prst="rect">
            <a:avLst/>
          </a:prstGeom>
        </p:spPr>
      </p:pic>
      <p:pic>
        <p:nvPicPr>
          <p:cNvPr id="7" name="图片 6"/>
          <p:cNvPicPr>
            <a:picLocks noChangeAspect="1"/>
          </p:cNvPicPr>
          <p:nvPr/>
        </p:nvPicPr>
        <p:blipFill>
          <a:blip r:embed="rId3"/>
          <a:stretch>
            <a:fillRect/>
          </a:stretch>
        </p:blipFill>
        <p:spPr>
          <a:xfrm>
            <a:off x="7584072" y="1988840"/>
            <a:ext cx="4795514" cy="3555698"/>
          </a:xfrm>
          <a:prstGeom prst="rect">
            <a:avLst/>
          </a:prstGeom>
        </p:spPr>
      </p:pic>
    </p:spTree>
    <p:extLst>
      <p:ext uri="{BB962C8B-B14F-4D97-AF65-F5344CB8AC3E}">
        <p14:creationId xmlns:p14="http://schemas.microsoft.com/office/powerpoint/2010/main" val="52825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设置路径分析属性。</a:t>
            </a:r>
            <a:r>
              <a:rPr lang="en-US" altLang="zh-CN" dirty="0"/>
              <a:t>【Network  Analyst】</a:t>
            </a:r>
            <a:r>
              <a:rPr lang="zh-CN" altLang="en-US" dirty="0"/>
              <a:t>窗口中</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a:t>
            </a:r>
            <a:r>
              <a:rPr lang="zh-CN" altLang="en-US" sz="3200" b="1" dirty="0">
                <a:latin typeface="黑体" panose="02010609060101010101" pitchFamily="49" charset="-122"/>
                <a:ea typeface="黑体" panose="02010609060101010101" pitchFamily="49" charset="-122"/>
              </a:rPr>
              <a:t>最优路径分析</a:t>
            </a:r>
          </a:p>
        </p:txBody>
      </p:sp>
      <p:pic>
        <p:nvPicPr>
          <p:cNvPr id="6" name="图片 5"/>
          <p:cNvPicPr>
            <a:picLocks noChangeAspect="1"/>
          </p:cNvPicPr>
          <p:nvPr/>
        </p:nvPicPr>
        <p:blipFill>
          <a:blip r:embed="rId2"/>
          <a:stretch>
            <a:fillRect/>
          </a:stretch>
        </p:blipFill>
        <p:spPr>
          <a:xfrm>
            <a:off x="1341884" y="2564904"/>
            <a:ext cx="5112568" cy="4899544"/>
          </a:xfrm>
          <a:prstGeom prst="rect">
            <a:avLst/>
          </a:prstGeom>
        </p:spPr>
      </p:pic>
    </p:spTree>
    <p:extLst>
      <p:ext uri="{BB962C8B-B14F-4D97-AF65-F5344CB8AC3E}">
        <p14:creationId xmlns:p14="http://schemas.microsoft.com/office/powerpoint/2010/main" val="150278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 </a:t>
            </a:r>
            <a:r>
              <a:rPr lang="zh-CN" altLang="en-US" sz="3200" b="1" dirty="0">
                <a:latin typeface="黑体" panose="02010609060101010101" pitchFamily="49" charset="-122"/>
                <a:ea typeface="黑体" panose="02010609060101010101" pitchFamily="49" charset="-122"/>
              </a:rPr>
              <a:t>最优路径分析</a:t>
            </a:r>
            <a:endParaRPr lang="zh-CN" altLang="en-US" sz="3200" b="1" dirty="0"/>
          </a:p>
        </p:txBody>
      </p:sp>
      <p:pic>
        <p:nvPicPr>
          <p:cNvPr id="5" name="图片 4"/>
          <p:cNvPicPr>
            <a:picLocks noChangeAspect="1"/>
          </p:cNvPicPr>
          <p:nvPr/>
        </p:nvPicPr>
        <p:blipFill>
          <a:blip r:embed="rId2"/>
          <a:stretch>
            <a:fillRect/>
          </a:stretch>
        </p:blipFill>
        <p:spPr>
          <a:xfrm>
            <a:off x="2710036" y="1940809"/>
            <a:ext cx="8949570" cy="4750660"/>
          </a:xfrm>
          <a:prstGeom prst="rect">
            <a:avLst/>
          </a:prstGeom>
        </p:spPr>
      </p:pic>
    </p:spTree>
    <p:extLst>
      <p:ext uri="{BB962C8B-B14F-4D97-AF65-F5344CB8AC3E}">
        <p14:creationId xmlns:p14="http://schemas.microsoft.com/office/powerpoint/2010/main" val="382616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721080" cy="4536504"/>
          </a:xfrm>
        </p:spPr>
        <p:txBody>
          <a:bodyPr>
            <a:normAutofit/>
          </a:bodyPr>
          <a:lstStyle/>
          <a:p>
            <a:r>
              <a:rPr lang="zh-CN" altLang="en-US" dirty="0"/>
              <a:t>网络分析基础</a:t>
            </a:r>
            <a:endParaRPr lang="en-US" altLang="zh-CN" dirty="0"/>
          </a:p>
          <a:p>
            <a:r>
              <a:rPr lang="zh-CN" altLang="en-US" dirty="0"/>
              <a:t>网络数据集创建</a:t>
            </a:r>
            <a:endParaRPr lang="en-US" altLang="zh-CN" dirty="0"/>
          </a:p>
          <a:p>
            <a:r>
              <a:rPr lang="zh-CN" altLang="en-US" dirty="0"/>
              <a:t>传输网络分析</a:t>
            </a:r>
            <a:endParaRPr lang="en-US" altLang="zh-CN" dirty="0"/>
          </a:p>
          <a:p>
            <a:pPr marL="0" indent="0">
              <a:buNone/>
            </a:pPr>
            <a:endParaRPr lang="en-US" altLang="zh-CN" dirty="0"/>
          </a:p>
          <a:p>
            <a:pPr marL="231775" lvl="1" indent="0">
              <a:buNone/>
            </a:pPr>
            <a:endParaRPr lang="zh-CN" altLang="en-US" dirty="0">
              <a:solidFill>
                <a:srgbClr val="FF0000"/>
              </a:solidFill>
            </a:endParaRPr>
          </a:p>
        </p:txBody>
      </p:sp>
      <p:sp>
        <p:nvSpPr>
          <p:cNvPr id="3" name="标题 2"/>
          <p:cNvSpPr>
            <a:spLocks noGrp="1"/>
          </p:cNvSpPr>
          <p:nvPr>
            <p:ph type="title"/>
          </p:nvPr>
        </p:nvSpPr>
        <p:spPr/>
        <p:txBody>
          <a:bodyPr>
            <a:normAutofit/>
          </a:bodyPr>
          <a:lstStyle/>
          <a:p>
            <a:r>
              <a:rPr lang="zh-CN" altLang="en-US" sz="3200" b="1" dirty="0">
                <a:solidFill>
                  <a:schemeClr val="accent2"/>
                </a:solidFill>
                <a:latin typeface="黑体" panose="02010609060101010101" pitchFamily="49" charset="-122"/>
                <a:ea typeface="黑体" panose="02010609060101010101" pitchFamily="49" charset="-122"/>
              </a:rPr>
              <a:t>主要内容</a:t>
            </a:r>
            <a:endParaRPr lang="zh-CN" altLang="en-US" sz="3200" dirty="0">
              <a:solidFill>
                <a:schemeClr val="accent2"/>
              </a:solidFill>
            </a:endParaRPr>
          </a:p>
        </p:txBody>
      </p:sp>
    </p:spTree>
    <p:extLst>
      <p:ext uri="{BB962C8B-B14F-4D97-AF65-F5344CB8AC3E}">
        <p14:creationId xmlns:p14="http://schemas.microsoft.com/office/powerpoint/2010/main" val="3634909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3.1</a:t>
            </a:r>
            <a:r>
              <a:rPr lang="zh-CN" altLang="en-US" sz="3200" b="1" dirty="0">
                <a:latin typeface="黑体" panose="02010609060101010101" pitchFamily="49" charset="-122"/>
                <a:ea typeface="黑体" panose="02010609060101010101" pitchFamily="49" charset="-122"/>
              </a:rPr>
              <a:t>最优路径分析</a:t>
            </a:r>
            <a:endParaRPr lang="zh-CN" altLang="en-US" sz="3200" b="1" dirty="0"/>
          </a:p>
        </p:txBody>
      </p:sp>
      <p:pic>
        <p:nvPicPr>
          <p:cNvPr id="4" name="图片 3"/>
          <p:cNvPicPr>
            <a:picLocks noChangeAspect="1"/>
          </p:cNvPicPr>
          <p:nvPr/>
        </p:nvPicPr>
        <p:blipFill>
          <a:blip r:embed="rId2"/>
          <a:stretch>
            <a:fillRect/>
          </a:stretch>
        </p:blipFill>
        <p:spPr>
          <a:xfrm>
            <a:off x="931638" y="1643431"/>
            <a:ext cx="8956380" cy="4805617"/>
          </a:xfrm>
          <a:prstGeom prst="rect">
            <a:avLst/>
          </a:prstGeom>
        </p:spPr>
      </p:pic>
    </p:spTree>
    <p:extLst>
      <p:ext uri="{BB962C8B-B14F-4D97-AF65-F5344CB8AC3E}">
        <p14:creationId xmlns:p14="http://schemas.microsoft.com/office/powerpoint/2010/main" val="61961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按照指定要求，生成商业大厦的</a:t>
            </a:r>
            <a:r>
              <a:rPr lang="en-US" altLang="zh-CN" dirty="0"/>
              <a:t>300</a:t>
            </a:r>
            <a:r>
              <a:rPr lang="zh-CN" altLang="en-US" dirty="0"/>
              <a:t>米、</a:t>
            </a:r>
            <a:r>
              <a:rPr lang="en-US" altLang="zh-CN" dirty="0"/>
              <a:t>500</a:t>
            </a:r>
            <a:r>
              <a:rPr lang="zh-CN" altLang="en-US" dirty="0"/>
              <a:t>米的服务范围。</a:t>
            </a:r>
            <a:endParaRPr lang="en-US" altLang="zh-CN" dirty="0"/>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endParaRPr lang="zh-CN" altLang="en-US" sz="3200" dirty="0"/>
          </a:p>
        </p:txBody>
      </p:sp>
    </p:spTree>
    <p:extLst>
      <p:ext uri="{BB962C8B-B14F-4D97-AF65-F5344CB8AC3E}">
        <p14:creationId xmlns:p14="http://schemas.microsoft.com/office/powerpoint/2010/main" val="2193216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【Network Analyst】|【</a:t>
            </a:r>
            <a:r>
              <a:rPr lang="zh-CN" altLang="en-US" dirty="0"/>
              <a:t>新建服务区</a:t>
            </a:r>
            <a:r>
              <a:rPr lang="en-US" altLang="zh-CN" dirty="0"/>
              <a:t>】</a:t>
            </a:r>
            <a:r>
              <a:rPr lang="zh-CN" altLang="en-US" dirty="0"/>
              <a:t>，生成新的服务区图层，</a:t>
            </a:r>
            <a:r>
              <a:rPr lang="en-US" altLang="zh-CN" dirty="0"/>
              <a:t>【Network Analyst】</a:t>
            </a:r>
            <a:r>
              <a:rPr lang="zh-CN" altLang="en-US" dirty="0"/>
              <a:t>窗口显示</a:t>
            </a:r>
            <a:r>
              <a:rPr lang="en-US" altLang="zh-CN" dirty="0"/>
              <a:t>【</a:t>
            </a:r>
            <a:r>
              <a:rPr lang="zh-CN" altLang="en-US" dirty="0"/>
              <a:t>设施点</a:t>
            </a:r>
            <a:r>
              <a:rPr lang="en-US" altLang="zh-CN" dirty="0"/>
              <a:t>】【</a:t>
            </a:r>
            <a:r>
              <a:rPr lang="zh-CN" altLang="en-US" dirty="0"/>
              <a:t>面</a:t>
            </a:r>
            <a:r>
              <a:rPr lang="en-US" altLang="zh-CN" dirty="0"/>
              <a:t>】【</a:t>
            </a:r>
            <a:r>
              <a:rPr lang="zh-CN" altLang="en-US" dirty="0"/>
              <a:t>线</a:t>
            </a:r>
            <a:r>
              <a:rPr lang="en-US" altLang="zh-CN" dirty="0"/>
              <a:t>】【</a:t>
            </a:r>
            <a:r>
              <a:rPr lang="zh-CN" altLang="en-US" dirty="0"/>
              <a:t>点障碍</a:t>
            </a:r>
            <a:r>
              <a:rPr lang="en-US" altLang="zh-CN" dirty="0"/>
              <a:t>】</a:t>
            </a:r>
            <a:r>
              <a:rPr lang="zh-CN" altLang="en-US" dirty="0"/>
              <a:t>等信息。</a:t>
            </a:r>
            <a:endParaRPr lang="en-US" altLang="zh-CN" dirty="0"/>
          </a:p>
          <a:p>
            <a:r>
              <a:rPr lang="zh-CN" altLang="en-US" dirty="0"/>
              <a:t>添加服务设施点，在</a:t>
            </a:r>
            <a:r>
              <a:rPr lang="en-US" altLang="zh-CN" dirty="0"/>
              <a:t>【</a:t>
            </a:r>
            <a:r>
              <a:rPr lang="zh-CN" altLang="en-US" dirty="0"/>
              <a:t>设施点</a:t>
            </a:r>
            <a:r>
              <a:rPr lang="en-US" altLang="zh-CN" dirty="0"/>
              <a:t>】</a:t>
            </a:r>
            <a:r>
              <a:rPr lang="zh-CN" altLang="en-US" dirty="0"/>
              <a:t>点击选择</a:t>
            </a:r>
            <a:r>
              <a:rPr lang="en-US" altLang="zh-CN" dirty="0"/>
              <a:t>【</a:t>
            </a:r>
            <a:r>
              <a:rPr lang="zh-CN" altLang="en-US" dirty="0"/>
              <a:t>加载位置</a:t>
            </a:r>
            <a:r>
              <a:rPr lang="en-US" altLang="zh-CN" dirty="0"/>
              <a:t>】</a:t>
            </a:r>
            <a:r>
              <a:rPr lang="zh-CN" altLang="en-US" dirty="0"/>
              <a:t>，</a:t>
            </a:r>
            <a:endParaRPr lang="en-US" altLang="zh-CN" dirty="0"/>
          </a:p>
          <a:p>
            <a:pPr marL="0" indent="0">
              <a:buNone/>
            </a:pPr>
            <a:r>
              <a:rPr lang="en-US" altLang="zh-CN" dirty="0"/>
              <a:t>   </a:t>
            </a:r>
            <a:r>
              <a:rPr lang="zh-CN" altLang="en-US" dirty="0"/>
              <a:t>加载商业大厦点图层（</a:t>
            </a:r>
            <a:r>
              <a:rPr lang="en-US" altLang="zh-CN" dirty="0" err="1"/>
              <a:t>marketplace.shp</a:t>
            </a:r>
            <a:r>
              <a:rPr lang="en-US" altLang="zh-CN" dirty="0"/>
              <a:t>)</a:t>
            </a: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8829304" y="3356992"/>
            <a:ext cx="2305050" cy="3752850"/>
          </a:xfrm>
          <a:prstGeom prst="rect">
            <a:avLst/>
          </a:prstGeom>
        </p:spPr>
      </p:pic>
    </p:spTree>
    <p:extLst>
      <p:ext uri="{BB962C8B-B14F-4D97-AF65-F5344CB8AC3E}">
        <p14:creationId xmlns:p14="http://schemas.microsoft.com/office/powerpoint/2010/main" val="128781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4942284" y="2088900"/>
            <a:ext cx="6467475" cy="4152900"/>
          </a:xfrm>
          <a:prstGeom prst="rect">
            <a:avLst/>
          </a:prstGeom>
        </p:spPr>
      </p:pic>
      <p:pic>
        <p:nvPicPr>
          <p:cNvPr id="5" name="图片 4"/>
          <p:cNvPicPr>
            <a:picLocks noChangeAspect="1"/>
          </p:cNvPicPr>
          <p:nvPr/>
        </p:nvPicPr>
        <p:blipFill>
          <a:blip r:embed="rId3"/>
          <a:stretch>
            <a:fillRect/>
          </a:stretch>
        </p:blipFill>
        <p:spPr>
          <a:xfrm>
            <a:off x="477788" y="1836279"/>
            <a:ext cx="4673057" cy="4688898"/>
          </a:xfrm>
          <a:prstGeom prst="rect">
            <a:avLst/>
          </a:prstGeom>
        </p:spPr>
      </p:pic>
    </p:spTree>
    <p:extLst>
      <p:ext uri="{BB962C8B-B14F-4D97-AF65-F5344CB8AC3E}">
        <p14:creationId xmlns:p14="http://schemas.microsoft.com/office/powerpoint/2010/main" val="116557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lvl="1"/>
            <a:r>
              <a:rPr lang="zh-CN" altLang="en-US" dirty="0"/>
              <a:t>点击       ，打开</a:t>
            </a:r>
            <a:r>
              <a:rPr lang="en-US" altLang="zh-CN" dirty="0"/>
              <a:t>【</a:t>
            </a:r>
            <a:r>
              <a:rPr lang="zh-CN" altLang="en-US" dirty="0"/>
              <a:t>图层属性</a:t>
            </a:r>
            <a:r>
              <a:rPr lang="en-US" altLang="zh-CN" dirty="0"/>
              <a:t>】</a:t>
            </a:r>
            <a:r>
              <a:rPr lang="zh-CN" altLang="en-US" dirty="0"/>
              <a:t>，进入</a:t>
            </a:r>
            <a:r>
              <a:rPr lang="en-US" altLang="zh-CN" dirty="0"/>
              <a:t>【</a:t>
            </a:r>
            <a:r>
              <a:rPr lang="zh-CN" altLang="en-US" dirty="0"/>
              <a:t>分析设置</a:t>
            </a:r>
            <a:r>
              <a:rPr lang="en-US" altLang="zh-CN" dirty="0"/>
              <a:t>】</a:t>
            </a:r>
            <a:r>
              <a:rPr lang="zh-CN" altLang="en-US" dirty="0"/>
              <a:t>，对</a:t>
            </a:r>
            <a:r>
              <a:rPr lang="en-US" altLang="zh-CN" dirty="0"/>
              <a:t>【</a:t>
            </a:r>
            <a:r>
              <a:rPr lang="zh-CN" altLang="en-US" dirty="0"/>
              <a:t>阻抗</a:t>
            </a:r>
            <a:r>
              <a:rPr lang="en-US" altLang="zh-CN" dirty="0"/>
              <a:t>】</a:t>
            </a:r>
            <a:r>
              <a:rPr lang="zh-CN" altLang="en-US" dirty="0"/>
              <a:t>进行设置，按照长度来查找服务区范围，</a:t>
            </a:r>
            <a:r>
              <a:rPr lang="en-US" altLang="zh-CN" dirty="0"/>
              <a:t>【</a:t>
            </a:r>
            <a:r>
              <a:rPr lang="zh-CN" altLang="en-US" dirty="0"/>
              <a:t>默认阻断</a:t>
            </a:r>
            <a:r>
              <a:rPr lang="en-US" altLang="zh-CN" dirty="0"/>
              <a:t>】</a:t>
            </a:r>
            <a:r>
              <a:rPr lang="zh-CN" altLang="en-US" dirty="0"/>
              <a:t>输入条件，输入</a:t>
            </a:r>
            <a:r>
              <a:rPr lang="en-US" altLang="zh-CN" dirty="0"/>
              <a:t>300  500 </a:t>
            </a:r>
            <a:r>
              <a:rPr lang="zh-CN" altLang="en-US" dirty="0"/>
              <a:t>则代表生成</a:t>
            </a:r>
            <a:r>
              <a:rPr lang="en-US" altLang="zh-CN" dirty="0"/>
              <a:t>300</a:t>
            </a:r>
            <a:r>
              <a:rPr lang="zh-CN" altLang="en-US" dirty="0"/>
              <a:t>米，</a:t>
            </a:r>
            <a:r>
              <a:rPr lang="en-US" altLang="zh-CN" dirty="0"/>
              <a:t>500</a:t>
            </a:r>
            <a:r>
              <a:rPr lang="zh-CN" altLang="en-US" dirty="0"/>
              <a:t>米的服务范围。在</a:t>
            </a:r>
            <a:r>
              <a:rPr lang="en-US" altLang="zh-CN" dirty="0"/>
              <a:t>【</a:t>
            </a:r>
            <a:r>
              <a:rPr lang="zh-CN" altLang="en-US" dirty="0"/>
              <a:t>图层属性</a:t>
            </a:r>
            <a:r>
              <a:rPr lang="en-US" altLang="zh-CN" dirty="0"/>
              <a:t>】|【</a:t>
            </a:r>
            <a:r>
              <a:rPr lang="zh-CN" altLang="en-US" dirty="0"/>
              <a:t>面生成</a:t>
            </a:r>
            <a:r>
              <a:rPr lang="en-US" altLang="zh-CN" dirty="0"/>
              <a:t>】</a:t>
            </a:r>
            <a:r>
              <a:rPr lang="zh-CN" altLang="en-US" dirty="0"/>
              <a:t>选项里，可以设置</a:t>
            </a:r>
            <a:r>
              <a:rPr lang="en-US" altLang="zh-CN" dirty="0"/>
              <a:t>【</a:t>
            </a:r>
            <a:r>
              <a:rPr lang="zh-CN" altLang="en-US" dirty="0"/>
              <a:t>面类型</a:t>
            </a:r>
            <a:r>
              <a:rPr lang="en-US" altLang="zh-CN" dirty="0"/>
              <a:t>】【</a:t>
            </a:r>
            <a:r>
              <a:rPr lang="zh-CN" altLang="en-US" dirty="0"/>
              <a:t>多个设施点选项</a:t>
            </a:r>
            <a:r>
              <a:rPr lang="en-US" altLang="zh-CN" dirty="0"/>
              <a:t>】【</a:t>
            </a:r>
            <a:r>
              <a:rPr lang="zh-CN" altLang="en-US" dirty="0"/>
              <a:t>叠置类型</a:t>
            </a:r>
            <a:r>
              <a:rPr lang="en-US" altLang="zh-CN" dirty="0"/>
              <a:t>】</a:t>
            </a:r>
            <a:r>
              <a:rPr lang="zh-CN" altLang="en-US" dirty="0"/>
              <a:t>等</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1322746" y="3284984"/>
            <a:ext cx="2705622" cy="4855879"/>
          </a:xfrm>
          <a:prstGeom prst="rect">
            <a:avLst/>
          </a:prstGeom>
        </p:spPr>
      </p:pic>
      <p:pic>
        <p:nvPicPr>
          <p:cNvPr id="5" name="图片 4"/>
          <p:cNvPicPr>
            <a:picLocks noChangeAspect="1"/>
          </p:cNvPicPr>
          <p:nvPr/>
        </p:nvPicPr>
        <p:blipFill>
          <a:blip r:embed="rId3"/>
          <a:stretch>
            <a:fillRect/>
          </a:stretch>
        </p:blipFill>
        <p:spPr>
          <a:xfrm>
            <a:off x="2277988" y="1866730"/>
            <a:ext cx="397569" cy="397569"/>
          </a:xfrm>
          <a:prstGeom prst="rect">
            <a:avLst/>
          </a:prstGeom>
        </p:spPr>
      </p:pic>
      <p:pic>
        <p:nvPicPr>
          <p:cNvPr id="6" name="图片 5"/>
          <p:cNvPicPr>
            <a:picLocks noChangeAspect="1"/>
          </p:cNvPicPr>
          <p:nvPr/>
        </p:nvPicPr>
        <p:blipFill>
          <a:blip r:embed="rId4"/>
          <a:stretch>
            <a:fillRect/>
          </a:stretch>
        </p:blipFill>
        <p:spPr>
          <a:xfrm>
            <a:off x="4225254" y="3256992"/>
            <a:ext cx="5619750" cy="5638800"/>
          </a:xfrm>
          <a:prstGeom prst="rect">
            <a:avLst/>
          </a:prstGeom>
        </p:spPr>
      </p:pic>
    </p:spTree>
    <p:extLst>
      <p:ext uri="{BB962C8B-B14F-4D97-AF65-F5344CB8AC3E}">
        <p14:creationId xmlns:p14="http://schemas.microsoft.com/office/powerpoint/2010/main" val="227813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5693055" y="1712614"/>
            <a:ext cx="5728883" cy="4600575"/>
          </a:xfrm>
          <a:prstGeom prst="rect">
            <a:avLst/>
          </a:prstGeom>
        </p:spPr>
      </p:pic>
      <p:pic>
        <p:nvPicPr>
          <p:cNvPr id="5" name="图片 4"/>
          <p:cNvPicPr>
            <a:picLocks noChangeAspect="1"/>
          </p:cNvPicPr>
          <p:nvPr/>
        </p:nvPicPr>
        <p:blipFill>
          <a:blip r:embed="rId3"/>
          <a:stretch>
            <a:fillRect/>
          </a:stretch>
        </p:blipFill>
        <p:spPr>
          <a:xfrm>
            <a:off x="435255" y="1712614"/>
            <a:ext cx="5257800" cy="4600575"/>
          </a:xfrm>
          <a:prstGeom prst="rect">
            <a:avLst/>
          </a:prstGeom>
        </p:spPr>
      </p:pic>
    </p:spTree>
    <p:extLst>
      <p:ext uri="{BB962C8B-B14F-4D97-AF65-F5344CB8AC3E}">
        <p14:creationId xmlns:p14="http://schemas.microsoft.com/office/powerpoint/2010/main" val="375418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23023" y="1727439"/>
            <a:ext cx="11887200" cy="5095875"/>
          </a:xfrm>
          <a:prstGeom prst="rect">
            <a:avLst/>
          </a:prstGeom>
        </p:spPr>
      </p:pic>
    </p:spTree>
    <p:extLst>
      <p:ext uri="{BB962C8B-B14F-4D97-AF65-F5344CB8AC3E}">
        <p14:creationId xmlns:p14="http://schemas.microsoft.com/office/powerpoint/2010/main" val="4264879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3.2 </a:t>
            </a:r>
            <a:r>
              <a:rPr lang="zh-CN" altLang="en-US" sz="3200" b="1" dirty="0">
                <a:latin typeface="黑体" panose="02010609060101010101" pitchFamily="49" charset="-122"/>
                <a:ea typeface="黑体" panose="02010609060101010101" pitchFamily="49" charset="-122"/>
              </a:rPr>
              <a:t>服务区域分析</a:t>
            </a:r>
          </a:p>
        </p:txBody>
      </p:sp>
      <p:pic>
        <p:nvPicPr>
          <p:cNvPr id="4" name="图片 3"/>
          <p:cNvPicPr>
            <a:picLocks noChangeAspect="1"/>
          </p:cNvPicPr>
          <p:nvPr/>
        </p:nvPicPr>
        <p:blipFill>
          <a:blip r:embed="rId2"/>
          <a:stretch>
            <a:fillRect/>
          </a:stretch>
        </p:blipFill>
        <p:spPr>
          <a:xfrm>
            <a:off x="1125860" y="1763766"/>
            <a:ext cx="6487742" cy="5073747"/>
          </a:xfrm>
          <a:prstGeom prst="rect">
            <a:avLst/>
          </a:prstGeom>
        </p:spPr>
      </p:pic>
    </p:spTree>
    <p:extLst>
      <p:ext uri="{BB962C8B-B14F-4D97-AF65-F5344CB8AC3E}">
        <p14:creationId xmlns:p14="http://schemas.microsoft.com/office/powerpoint/2010/main" val="1366099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现有一地发生交通事故，有伤员需要救助，请你通过分析找到距离出事地点较近的几家医院和救护车赶往世故地的路线（最近服务设施查找）</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3.3 </a:t>
            </a:r>
            <a:r>
              <a:rPr lang="zh-CN" altLang="en-US" sz="3200" b="1" dirty="0">
                <a:latin typeface="黑体" panose="02010609060101010101" pitchFamily="49" charset="-122"/>
                <a:ea typeface="黑体" panose="02010609060101010101" pitchFamily="49" charset="-122"/>
              </a:rPr>
              <a:t>最近邻服务设施</a:t>
            </a:r>
          </a:p>
        </p:txBody>
      </p:sp>
    </p:spTree>
    <p:extLst>
      <p:ext uri="{BB962C8B-B14F-4D97-AF65-F5344CB8AC3E}">
        <p14:creationId xmlns:p14="http://schemas.microsoft.com/office/powerpoint/2010/main" val="251452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【Network Analyst】|【</a:t>
            </a:r>
            <a:r>
              <a:rPr lang="zh-CN" altLang="en-US" dirty="0"/>
              <a:t>新建最近邻设施点</a:t>
            </a:r>
            <a:r>
              <a:rPr lang="en-US" altLang="zh-CN" dirty="0"/>
              <a:t>】</a:t>
            </a:r>
          </a:p>
          <a:p>
            <a:pPr lvl="1"/>
            <a:r>
              <a:rPr lang="zh-CN" altLang="en-US" dirty="0"/>
              <a:t>生成最近邻设施图层；</a:t>
            </a:r>
            <a:endParaRPr lang="en-US" altLang="zh-CN" dirty="0"/>
          </a:p>
          <a:p>
            <a:pPr lvl="1"/>
            <a:r>
              <a:rPr lang="zh-CN" altLang="en-US" dirty="0"/>
              <a:t>窗口显示设施点、事件点、路径、点障碍等信息；</a:t>
            </a:r>
            <a:endParaRPr lang="en-US" altLang="zh-CN" dirty="0"/>
          </a:p>
          <a:p>
            <a:r>
              <a:rPr lang="zh-CN" altLang="en-US" dirty="0"/>
              <a:t>加载设施点信息医院分布数据（</a:t>
            </a:r>
            <a:r>
              <a:rPr lang="en-US" altLang="zh-CN" dirty="0" err="1"/>
              <a:t>hospital.shp</a:t>
            </a:r>
            <a:r>
              <a:rPr lang="en-US" altLang="zh-CN" dirty="0"/>
              <a:t>),</a:t>
            </a:r>
            <a:r>
              <a:rPr lang="zh-CN" altLang="en-US" dirty="0"/>
              <a:t>添加事件点事故发生地（</a:t>
            </a:r>
            <a:r>
              <a:rPr lang="en-US" altLang="zh-CN" dirty="0" err="1"/>
              <a:t>accident.shp</a:t>
            </a:r>
            <a:r>
              <a:rPr lang="en-US" altLang="zh-CN" dirty="0"/>
              <a:t>)</a:t>
            </a:r>
          </a:p>
          <a:p>
            <a:endParaRPr lang="en-US" altLang="zh-CN" dirty="0"/>
          </a:p>
          <a:p>
            <a:pPr marL="231775" lvl="1" indent="0">
              <a:buNone/>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3.3 </a:t>
            </a:r>
            <a:r>
              <a:rPr lang="zh-CN" altLang="en-US" sz="3200" b="1" dirty="0">
                <a:latin typeface="黑体" panose="02010609060101010101" pitchFamily="49" charset="-122"/>
                <a:ea typeface="黑体" panose="02010609060101010101" pitchFamily="49" charset="-122"/>
              </a:rPr>
              <a:t>最近邻设施图层</a:t>
            </a:r>
          </a:p>
        </p:txBody>
      </p:sp>
      <p:pic>
        <p:nvPicPr>
          <p:cNvPr id="4" name="图片 3"/>
          <p:cNvPicPr>
            <a:picLocks noChangeAspect="1"/>
          </p:cNvPicPr>
          <p:nvPr/>
        </p:nvPicPr>
        <p:blipFill>
          <a:blip r:embed="rId2"/>
          <a:stretch>
            <a:fillRect/>
          </a:stretch>
        </p:blipFill>
        <p:spPr>
          <a:xfrm>
            <a:off x="5158308" y="4027191"/>
            <a:ext cx="6143625" cy="4152900"/>
          </a:xfrm>
          <a:prstGeom prst="rect">
            <a:avLst/>
          </a:prstGeom>
        </p:spPr>
      </p:pic>
    </p:spTree>
    <p:extLst>
      <p:ext uri="{BB962C8B-B14F-4D97-AF65-F5344CB8AC3E}">
        <p14:creationId xmlns:p14="http://schemas.microsoft.com/office/powerpoint/2010/main" val="320822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2084095"/>
            <a:ext cx="9134391" cy="4114801"/>
          </a:xfrm>
        </p:spPr>
        <p:txBody>
          <a:bodyPr/>
          <a:lstStyle/>
          <a:p>
            <a:pPr marL="223838" lvl="1" indent="-223838">
              <a:spcBef>
                <a:spcPts val="1800"/>
              </a:spcBef>
            </a:pPr>
            <a:r>
              <a:rPr lang="zh-CN" altLang="en-US" b="1" dirty="0"/>
              <a:t>自定义</a:t>
            </a:r>
            <a:r>
              <a:rPr lang="en-US" altLang="zh-CN" b="1" dirty="0"/>
              <a:t>】|【</a:t>
            </a:r>
            <a:r>
              <a:rPr lang="zh-CN" altLang="en-US" b="1" dirty="0"/>
              <a:t>拓展模块</a:t>
            </a:r>
            <a:r>
              <a:rPr lang="en-US" altLang="zh-CN" b="1" dirty="0"/>
              <a:t>】|【Network Analyst]</a:t>
            </a:r>
          </a:p>
          <a:p>
            <a:pPr marL="223838" lvl="1" indent="-223838">
              <a:spcBef>
                <a:spcPts val="1800"/>
              </a:spcBef>
            </a:pPr>
            <a:r>
              <a:rPr lang="en-US" altLang="zh-CN" b="1" dirty="0"/>
              <a:t>【Network Analyst】|【</a:t>
            </a:r>
            <a:r>
              <a:rPr lang="zh-CN" altLang="en-US" b="1" dirty="0"/>
              <a:t>选项</a:t>
            </a:r>
            <a:r>
              <a:rPr lang="en-US" altLang="zh-CN" b="1" dirty="0"/>
              <a:t>】,</a:t>
            </a:r>
            <a:r>
              <a:rPr lang="zh-CN" altLang="en-US" b="1" dirty="0"/>
              <a:t>其中</a:t>
            </a:r>
            <a:r>
              <a:rPr lang="en-US" altLang="zh-CN" b="1" dirty="0"/>
              <a:t>【</a:t>
            </a:r>
            <a:r>
              <a:rPr lang="zh-CN" altLang="en-US" b="1" dirty="0"/>
              <a:t>位置捕捉选项</a:t>
            </a:r>
            <a:r>
              <a:rPr lang="en-US" altLang="zh-CN" b="1" dirty="0"/>
              <a:t>】</a:t>
            </a:r>
            <a:endParaRPr lang="zh-CN" altLang="en-US" dirty="0"/>
          </a:p>
        </p:txBody>
      </p:sp>
      <p:sp>
        <p:nvSpPr>
          <p:cNvPr id="3" name="标题 2"/>
          <p:cNvSpPr>
            <a:spLocks noGrp="1"/>
          </p:cNvSpPr>
          <p:nvPr>
            <p:ph type="title"/>
          </p:nvPr>
        </p:nvSpPr>
        <p:spPr/>
        <p:txBody>
          <a:bodyPr/>
          <a:lstStyle/>
          <a:p>
            <a:r>
              <a:rPr lang="en-US" altLang="zh-CN" dirty="0"/>
              <a:t>1. </a:t>
            </a:r>
            <a:r>
              <a:rPr lang="zh-CN" altLang="en-US" dirty="0"/>
              <a:t>网络分析基础</a:t>
            </a:r>
          </a:p>
        </p:txBody>
      </p:sp>
      <p:pic>
        <p:nvPicPr>
          <p:cNvPr id="4" name="图片 3"/>
          <p:cNvPicPr>
            <a:picLocks noChangeAspect="1"/>
          </p:cNvPicPr>
          <p:nvPr/>
        </p:nvPicPr>
        <p:blipFill>
          <a:blip r:embed="rId2"/>
          <a:stretch>
            <a:fillRect/>
          </a:stretch>
        </p:blipFill>
        <p:spPr>
          <a:xfrm>
            <a:off x="5014292" y="1563245"/>
            <a:ext cx="7016197" cy="429707"/>
          </a:xfrm>
          <a:prstGeom prst="rect">
            <a:avLst/>
          </a:prstGeom>
        </p:spPr>
      </p:pic>
      <p:pic>
        <p:nvPicPr>
          <p:cNvPr id="5" name="图片 4"/>
          <p:cNvPicPr>
            <a:picLocks noChangeAspect="1"/>
          </p:cNvPicPr>
          <p:nvPr/>
        </p:nvPicPr>
        <p:blipFill>
          <a:blip r:embed="rId3"/>
          <a:stretch>
            <a:fillRect/>
          </a:stretch>
        </p:blipFill>
        <p:spPr>
          <a:xfrm>
            <a:off x="8510830" y="2084095"/>
            <a:ext cx="3514725" cy="3114675"/>
          </a:xfrm>
          <a:prstGeom prst="rect">
            <a:avLst/>
          </a:prstGeom>
        </p:spPr>
      </p:pic>
      <p:pic>
        <p:nvPicPr>
          <p:cNvPr id="6" name="图片 5"/>
          <p:cNvPicPr>
            <a:picLocks noChangeAspect="1"/>
          </p:cNvPicPr>
          <p:nvPr/>
        </p:nvPicPr>
        <p:blipFill>
          <a:blip r:embed="rId4"/>
          <a:stretch>
            <a:fillRect/>
          </a:stretch>
        </p:blipFill>
        <p:spPr>
          <a:xfrm>
            <a:off x="1666361" y="3328048"/>
            <a:ext cx="3457575" cy="3200400"/>
          </a:xfrm>
          <a:prstGeom prst="rect">
            <a:avLst/>
          </a:prstGeom>
        </p:spPr>
      </p:pic>
      <p:pic>
        <p:nvPicPr>
          <p:cNvPr id="7" name="图片 6"/>
          <p:cNvPicPr>
            <a:picLocks noChangeAspect="1"/>
          </p:cNvPicPr>
          <p:nvPr/>
        </p:nvPicPr>
        <p:blipFill>
          <a:blip r:embed="rId5"/>
          <a:stretch>
            <a:fillRect/>
          </a:stretch>
        </p:blipFill>
        <p:spPr>
          <a:xfrm>
            <a:off x="5377358" y="3328048"/>
            <a:ext cx="5064307" cy="3316843"/>
          </a:xfrm>
          <a:prstGeom prst="rect">
            <a:avLst/>
          </a:prstGeom>
        </p:spPr>
      </p:pic>
      <p:sp>
        <p:nvSpPr>
          <p:cNvPr id="8" name="椭圆 7"/>
          <p:cNvSpPr/>
          <p:nvPr/>
        </p:nvSpPr>
        <p:spPr>
          <a:xfrm>
            <a:off x="5123936" y="4293096"/>
            <a:ext cx="3634772" cy="190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893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5472607" cy="4114801"/>
          </a:xfrm>
        </p:spPr>
        <p:txBody>
          <a:bodyPr/>
          <a:lstStyle/>
          <a:p>
            <a:r>
              <a:rPr lang="zh-CN" altLang="en-US" dirty="0"/>
              <a:t>点击  </a:t>
            </a:r>
            <a:r>
              <a:rPr lang="en-US" altLang="zh-CN" dirty="0"/>
              <a:t>【</a:t>
            </a:r>
            <a:r>
              <a:rPr lang="zh-CN" altLang="en-US" dirty="0"/>
              <a:t>图层属性</a:t>
            </a:r>
            <a:r>
              <a:rPr lang="en-US" altLang="zh-CN" dirty="0"/>
              <a:t>】|【</a:t>
            </a:r>
            <a:r>
              <a:rPr lang="zh-CN" altLang="en-US" dirty="0"/>
              <a:t>分析设置</a:t>
            </a:r>
            <a:r>
              <a:rPr lang="en-US" altLang="zh-CN" dirty="0"/>
              <a:t>】</a:t>
            </a:r>
          </a:p>
          <a:p>
            <a:pPr lvl="1"/>
            <a:r>
              <a:rPr lang="zh-CN" altLang="en-US" dirty="0"/>
              <a:t>对</a:t>
            </a:r>
            <a:r>
              <a:rPr lang="en-US" altLang="zh-CN" dirty="0"/>
              <a:t>【</a:t>
            </a:r>
            <a:r>
              <a:rPr lang="zh-CN" altLang="en-US" dirty="0"/>
              <a:t>阻抗</a:t>
            </a:r>
            <a:r>
              <a:rPr lang="en-US" altLang="zh-CN" dirty="0"/>
              <a:t>】</a:t>
            </a:r>
            <a:r>
              <a:rPr lang="zh-CN" altLang="en-US" dirty="0"/>
              <a:t>设置，按</a:t>
            </a:r>
            <a:r>
              <a:rPr lang="en-US" altLang="zh-CN" dirty="0"/>
              <a:t>【</a:t>
            </a:r>
            <a:r>
              <a:rPr lang="zh-CN" altLang="en-US" dirty="0"/>
              <a:t>长度</a:t>
            </a:r>
            <a:r>
              <a:rPr lang="en-US" altLang="zh-CN" dirty="0"/>
              <a:t>】</a:t>
            </a:r>
            <a:r>
              <a:rPr lang="zh-CN" altLang="en-US" dirty="0"/>
              <a:t>（米）查找</a:t>
            </a:r>
            <a:endParaRPr lang="en-US" altLang="zh-CN" dirty="0"/>
          </a:p>
          <a:p>
            <a:pPr lvl="1"/>
            <a:r>
              <a:rPr lang="zh-CN" altLang="en-US" dirty="0"/>
              <a:t>在</a:t>
            </a:r>
            <a:r>
              <a:rPr lang="en-US" altLang="zh-CN" dirty="0"/>
              <a:t>【</a:t>
            </a:r>
            <a:r>
              <a:rPr lang="zh-CN" altLang="en-US" dirty="0"/>
              <a:t>默认中断值</a:t>
            </a:r>
            <a:r>
              <a:rPr lang="en-US" altLang="zh-CN" dirty="0"/>
              <a:t>】</a:t>
            </a:r>
            <a:r>
              <a:rPr lang="zh-CN" altLang="en-US" dirty="0"/>
              <a:t>中设置中断属性</a:t>
            </a:r>
            <a:endParaRPr lang="en-US" altLang="zh-CN" dirty="0"/>
          </a:p>
          <a:p>
            <a:pPr lvl="1"/>
            <a:r>
              <a:rPr lang="zh-CN" altLang="en-US" dirty="0"/>
              <a:t>输入要查找最紧邻服务设施数量</a:t>
            </a:r>
            <a:endParaRPr lang="en-US" altLang="zh-CN" dirty="0"/>
          </a:p>
          <a:p>
            <a:pPr lvl="1"/>
            <a:r>
              <a:rPr lang="en-US" altLang="zh-CN" dirty="0"/>
              <a:t>【</a:t>
            </a:r>
            <a:r>
              <a:rPr lang="zh-CN" altLang="en-US" dirty="0"/>
              <a:t>行驶至</a:t>
            </a:r>
            <a:r>
              <a:rPr lang="en-US" altLang="zh-CN" dirty="0"/>
              <a:t>】</a:t>
            </a:r>
            <a:r>
              <a:rPr lang="zh-CN" altLang="en-US" dirty="0"/>
              <a:t>属性查找方向“设施点到事件点</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2.3 </a:t>
            </a:r>
            <a:r>
              <a:rPr lang="zh-CN" altLang="en-US" sz="3200" b="1" dirty="0">
                <a:latin typeface="黑体" panose="02010609060101010101" pitchFamily="49" charset="-122"/>
                <a:ea typeface="黑体" panose="02010609060101010101" pitchFamily="49" charset="-122"/>
              </a:rPr>
              <a:t>最近邻设施图层</a:t>
            </a:r>
          </a:p>
        </p:txBody>
      </p:sp>
      <p:pic>
        <p:nvPicPr>
          <p:cNvPr id="5" name="图片 4"/>
          <p:cNvPicPr>
            <a:picLocks noChangeAspect="1"/>
          </p:cNvPicPr>
          <p:nvPr/>
        </p:nvPicPr>
        <p:blipFill>
          <a:blip r:embed="rId2"/>
          <a:stretch>
            <a:fillRect/>
          </a:stretch>
        </p:blipFill>
        <p:spPr>
          <a:xfrm flipH="1" flipV="1">
            <a:off x="2061964" y="1988840"/>
            <a:ext cx="316191" cy="402425"/>
          </a:xfrm>
          <a:prstGeom prst="rect">
            <a:avLst/>
          </a:prstGeom>
        </p:spPr>
      </p:pic>
      <p:pic>
        <p:nvPicPr>
          <p:cNvPr id="6" name="图片 5"/>
          <p:cNvPicPr>
            <a:picLocks noChangeAspect="1"/>
          </p:cNvPicPr>
          <p:nvPr/>
        </p:nvPicPr>
        <p:blipFill>
          <a:blip r:embed="rId3"/>
          <a:stretch>
            <a:fillRect/>
          </a:stretch>
        </p:blipFill>
        <p:spPr>
          <a:xfrm>
            <a:off x="6598468" y="620688"/>
            <a:ext cx="5743575" cy="5962650"/>
          </a:xfrm>
          <a:prstGeom prst="rect">
            <a:avLst/>
          </a:prstGeom>
        </p:spPr>
      </p:pic>
    </p:spTree>
    <p:extLst>
      <p:ext uri="{BB962C8B-B14F-4D97-AF65-F5344CB8AC3E}">
        <p14:creationId xmlns:p14="http://schemas.microsoft.com/office/powerpoint/2010/main" val="91713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求解 工具，得到事件点到最近服务设施点的路线，即距离事故点最近的三家医院派出救护车的路线规划。</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3.3 </a:t>
            </a:r>
            <a:r>
              <a:rPr lang="zh-CN" altLang="en-US" sz="3200" b="1" dirty="0">
                <a:latin typeface="黑体" panose="02010609060101010101" pitchFamily="49" charset="-122"/>
                <a:ea typeface="黑体" panose="02010609060101010101" pitchFamily="49" charset="-122"/>
              </a:rPr>
              <a:t>最近邻设施图层</a:t>
            </a:r>
          </a:p>
        </p:txBody>
      </p:sp>
      <p:pic>
        <p:nvPicPr>
          <p:cNvPr id="4" name="图片 3"/>
          <p:cNvPicPr>
            <a:picLocks noChangeAspect="1"/>
          </p:cNvPicPr>
          <p:nvPr/>
        </p:nvPicPr>
        <p:blipFill>
          <a:blip r:embed="rId2"/>
          <a:stretch>
            <a:fillRect/>
          </a:stretch>
        </p:blipFill>
        <p:spPr>
          <a:xfrm>
            <a:off x="5679771" y="2708920"/>
            <a:ext cx="5874534" cy="4949241"/>
          </a:xfrm>
          <a:prstGeom prst="rect">
            <a:avLst/>
          </a:prstGeom>
        </p:spPr>
      </p:pic>
    </p:spTree>
    <p:extLst>
      <p:ext uri="{BB962C8B-B14F-4D97-AF65-F5344CB8AC3E}">
        <p14:creationId xmlns:p14="http://schemas.microsoft.com/office/powerpoint/2010/main" val="1751414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计算从公园停车场到周围汽车修理店的距离成本，要求找到公园停车场到最近四家修理店的距离和路线。</a:t>
            </a:r>
            <a:endParaRPr lang="en-US" altLang="zh-CN" dirty="0"/>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3.4 </a:t>
            </a:r>
            <a:r>
              <a:rPr lang="zh-CN" altLang="en-US" sz="3200" b="1" dirty="0">
                <a:latin typeface="黑体" panose="02010609060101010101" pitchFamily="49" charset="-122"/>
                <a:ea typeface="黑体" panose="02010609060101010101" pitchFamily="49" charset="-122"/>
              </a:rPr>
              <a:t>距离成本分析</a:t>
            </a:r>
            <a:endParaRPr lang="zh-CN" altLang="en-US" sz="3200" dirty="0"/>
          </a:p>
        </p:txBody>
      </p:sp>
    </p:spTree>
    <p:extLst>
      <p:ext uri="{BB962C8B-B14F-4D97-AF65-F5344CB8AC3E}">
        <p14:creationId xmlns:p14="http://schemas.microsoft.com/office/powerpoint/2010/main" val="306559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217024" cy="4869160"/>
          </a:xfrm>
        </p:spPr>
        <p:txBody>
          <a:bodyPr/>
          <a:lstStyle/>
          <a:p>
            <a:r>
              <a:rPr lang="en-US" altLang="zh-CN" dirty="0"/>
              <a:t>【Network Analyst】|【</a:t>
            </a:r>
            <a:r>
              <a:rPr lang="zh-CN" altLang="en-US" dirty="0"/>
              <a:t>新建</a:t>
            </a:r>
            <a:r>
              <a:rPr lang="en-US" altLang="zh-CN" dirty="0"/>
              <a:t>OD</a:t>
            </a:r>
            <a:r>
              <a:rPr lang="zh-CN" altLang="en-US" dirty="0"/>
              <a:t>成本矩阵</a:t>
            </a:r>
            <a:r>
              <a:rPr lang="en-US" altLang="zh-CN" dirty="0"/>
              <a:t>】</a:t>
            </a:r>
          </a:p>
          <a:p>
            <a:pPr lvl="1"/>
            <a:r>
              <a:rPr lang="zh-CN" altLang="en-US" dirty="0"/>
              <a:t>生成新的成本矩阵图层，</a:t>
            </a:r>
            <a:endParaRPr lang="en-US" altLang="zh-CN" dirty="0"/>
          </a:p>
          <a:p>
            <a:pPr lvl="1"/>
            <a:r>
              <a:rPr lang="en-US" altLang="zh-CN" dirty="0"/>
              <a:t>【</a:t>
            </a:r>
            <a:r>
              <a:rPr lang="zh-CN" altLang="en-US" dirty="0"/>
              <a:t>网络分析窗口</a:t>
            </a:r>
            <a:r>
              <a:rPr lang="en-US" altLang="zh-CN" dirty="0"/>
              <a:t>】</a:t>
            </a:r>
            <a:r>
              <a:rPr lang="zh-CN" altLang="en-US" dirty="0"/>
              <a:t>显示起始点、目的地、线、点障碍等信息</a:t>
            </a:r>
            <a:endParaRPr lang="en-US" altLang="zh-CN" dirty="0"/>
          </a:p>
          <a:p>
            <a:r>
              <a:rPr lang="zh-CN" altLang="en-US" dirty="0"/>
              <a:t>加载起始点公园停车场分布数据（</a:t>
            </a:r>
            <a:r>
              <a:rPr lang="en-US" altLang="zh-CN" dirty="0" err="1"/>
              <a:t>Square.shp</a:t>
            </a:r>
            <a:r>
              <a:rPr lang="en-US" altLang="zh-CN" dirty="0"/>
              <a:t>)</a:t>
            </a:r>
            <a:r>
              <a:rPr lang="zh-CN" altLang="en-US" dirty="0"/>
              <a:t>和目的地汽车修理店数据（</a:t>
            </a:r>
            <a:r>
              <a:rPr lang="en-US" altLang="zh-CN" dirty="0" err="1"/>
              <a:t>service.shp</a:t>
            </a:r>
            <a:r>
              <a:rPr lang="en-US" altLang="zh-CN" dirty="0"/>
              <a:t>).</a:t>
            </a:r>
          </a:p>
          <a:p>
            <a:r>
              <a:rPr lang="zh-CN" altLang="en-US" dirty="0"/>
              <a:t>点击       ，进入</a:t>
            </a:r>
            <a:r>
              <a:rPr lang="en-US" altLang="zh-CN" dirty="0"/>
              <a:t>【</a:t>
            </a:r>
            <a:r>
              <a:rPr lang="zh-CN" altLang="en-US" dirty="0"/>
              <a:t>图层属性</a:t>
            </a:r>
            <a:r>
              <a:rPr lang="en-US" altLang="zh-CN" dirty="0"/>
              <a:t>】|【</a:t>
            </a:r>
            <a:r>
              <a:rPr lang="zh-CN" altLang="en-US" dirty="0"/>
              <a:t>分析设置</a:t>
            </a:r>
            <a:r>
              <a:rPr lang="en-US" altLang="zh-CN" dirty="0"/>
              <a:t>】</a:t>
            </a:r>
          </a:p>
          <a:p>
            <a:pPr lvl="1"/>
            <a:r>
              <a:rPr lang="en-US" altLang="zh-CN" dirty="0"/>
              <a:t>【</a:t>
            </a:r>
            <a:r>
              <a:rPr lang="zh-CN" altLang="en-US" dirty="0"/>
              <a:t>阻抗</a:t>
            </a:r>
            <a:r>
              <a:rPr lang="en-US" altLang="zh-CN" dirty="0"/>
              <a:t>】</a:t>
            </a:r>
            <a:r>
              <a:rPr lang="zh-CN" altLang="en-US" dirty="0"/>
              <a:t>设置，按</a:t>
            </a:r>
            <a:r>
              <a:rPr lang="en-US" altLang="zh-CN" dirty="0"/>
              <a:t>【</a:t>
            </a:r>
            <a:r>
              <a:rPr lang="zh-CN" altLang="en-US" dirty="0"/>
              <a:t>长度（米）</a:t>
            </a:r>
            <a:r>
              <a:rPr lang="en-US" altLang="zh-CN" dirty="0"/>
              <a:t>】</a:t>
            </a:r>
            <a:r>
              <a:rPr lang="zh-CN" altLang="en-US" dirty="0"/>
              <a:t>来计算成本矩阵</a:t>
            </a:r>
            <a:endParaRPr lang="en-US" altLang="zh-CN" dirty="0"/>
          </a:p>
          <a:p>
            <a:pPr lvl="1"/>
            <a:r>
              <a:rPr lang="en-US" altLang="zh-CN" dirty="0"/>
              <a:t>【</a:t>
            </a:r>
            <a:r>
              <a:rPr lang="zh-CN" altLang="en-US" dirty="0"/>
              <a:t>要查找的目的地</a:t>
            </a:r>
            <a:r>
              <a:rPr lang="en-US" altLang="zh-CN" dirty="0"/>
              <a:t>】</a:t>
            </a:r>
            <a:r>
              <a:rPr lang="zh-CN" altLang="en-US" dirty="0"/>
              <a:t>中输入要查找的目的地数量</a:t>
            </a:r>
            <a:endParaRPr lang="en-US" altLang="zh-CN" dirty="0"/>
          </a:p>
          <a:p>
            <a:pPr lvl="1"/>
            <a:r>
              <a:rPr lang="zh-CN" altLang="en-US" dirty="0"/>
              <a:t>设置是否允许</a:t>
            </a:r>
            <a:r>
              <a:rPr lang="en-US" altLang="zh-CN" dirty="0"/>
              <a:t>【</a:t>
            </a:r>
            <a:r>
              <a:rPr lang="zh-CN" altLang="en-US" dirty="0"/>
              <a:t>交汇点的</a:t>
            </a:r>
            <a:r>
              <a:rPr lang="en-US" altLang="zh-CN" dirty="0"/>
              <a:t>U</a:t>
            </a:r>
            <a:r>
              <a:rPr lang="zh-CN" altLang="en-US" dirty="0"/>
              <a:t>形转弯</a:t>
            </a:r>
            <a:r>
              <a:rPr lang="en-US" altLang="zh-CN" dirty="0"/>
              <a:t>】</a:t>
            </a:r>
            <a:r>
              <a:rPr lang="zh-CN" altLang="en-US" dirty="0"/>
              <a:t>，设置</a:t>
            </a:r>
            <a:r>
              <a:rPr lang="en-US" altLang="zh-CN" dirty="0"/>
              <a:t>【</a:t>
            </a:r>
            <a:r>
              <a:rPr lang="zh-CN" altLang="en-US" dirty="0"/>
              <a:t>输出</a:t>
            </a:r>
            <a:r>
              <a:rPr lang="en-US" altLang="zh-CN" dirty="0"/>
              <a:t>Shape 】</a:t>
            </a:r>
            <a:r>
              <a:rPr lang="zh-CN" altLang="en-US" dirty="0"/>
              <a:t>类型</a:t>
            </a:r>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3.4 </a:t>
            </a:r>
            <a:r>
              <a:rPr lang="zh-CN" altLang="en-US" sz="3200" b="1" dirty="0">
                <a:latin typeface="黑体" panose="02010609060101010101" pitchFamily="49" charset="-122"/>
                <a:ea typeface="黑体" panose="02010609060101010101" pitchFamily="49" charset="-122"/>
              </a:rPr>
              <a:t>距离成本分析</a:t>
            </a:r>
          </a:p>
        </p:txBody>
      </p:sp>
      <p:pic>
        <p:nvPicPr>
          <p:cNvPr id="4" name="图片 3"/>
          <p:cNvPicPr>
            <a:picLocks noChangeAspect="1"/>
          </p:cNvPicPr>
          <p:nvPr/>
        </p:nvPicPr>
        <p:blipFill>
          <a:blip r:embed="rId2"/>
          <a:stretch>
            <a:fillRect/>
          </a:stretch>
        </p:blipFill>
        <p:spPr>
          <a:xfrm>
            <a:off x="2205980" y="4159936"/>
            <a:ext cx="504056" cy="526967"/>
          </a:xfrm>
          <a:prstGeom prst="rect">
            <a:avLst/>
          </a:prstGeom>
        </p:spPr>
      </p:pic>
    </p:spTree>
    <p:extLst>
      <p:ext uri="{BB962C8B-B14F-4D97-AF65-F5344CB8AC3E}">
        <p14:creationId xmlns:p14="http://schemas.microsoft.com/office/powerpoint/2010/main" val="4076998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3.4 </a:t>
            </a:r>
            <a:r>
              <a:rPr lang="zh-CN" altLang="en-US" sz="3200" b="1" dirty="0">
                <a:latin typeface="黑体" panose="02010609060101010101" pitchFamily="49" charset="-122"/>
                <a:ea typeface="黑体" panose="02010609060101010101" pitchFamily="49" charset="-122"/>
              </a:rPr>
              <a:t>距离成本分析</a:t>
            </a:r>
            <a:endParaRPr lang="zh-CN" altLang="en-US" sz="3200" b="1" dirty="0"/>
          </a:p>
        </p:txBody>
      </p:sp>
      <p:pic>
        <p:nvPicPr>
          <p:cNvPr id="4" name="图片 3"/>
          <p:cNvPicPr>
            <a:picLocks noChangeAspect="1"/>
          </p:cNvPicPr>
          <p:nvPr/>
        </p:nvPicPr>
        <p:blipFill>
          <a:blip r:embed="rId2"/>
          <a:stretch>
            <a:fillRect/>
          </a:stretch>
        </p:blipFill>
        <p:spPr>
          <a:xfrm>
            <a:off x="837828" y="1874540"/>
            <a:ext cx="5353050" cy="4343400"/>
          </a:xfrm>
          <a:prstGeom prst="rect">
            <a:avLst/>
          </a:prstGeom>
        </p:spPr>
      </p:pic>
    </p:spTree>
    <p:extLst>
      <p:ext uri="{BB962C8B-B14F-4D97-AF65-F5344CB8AC3E}">
        <p14:creationId xmlns:p14="http://schemas.microsoft.com/office/powerpoint/2010/main" val="1294079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求解，得到公园停车场到最近四家修理店的距离和路线</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3.4 </a:t>
            </a:r>
            <a:r>
              <a:rPr lang="zh-CN" altLang="en-US" sz="3200" b="1" dirty="0">
                <a:latin typeface="黑体" panose="02010609060101010101" pitchFamily="49" charset="-122"/>
                <a:ea typeface="黑体" panose="02010609060101010101" pitchFamily="49" charset="-122"/>
              </a:rPr>
              <a:t>距离成本分析</a:t>
            </a:r>
          </a:p>
        </p:txBody>
      </p:sp>
      <p:pic>
        <p:nvPicPr>
          <p:cNvPr id="4" name="图片 3"/>
          <p:cNvPicPr>
            <a:picLocks noChangeAspect="1"/>
          </p:cNvPicPr>
          <p:nvPr/>
        </p:nvPicPr>
        <p:blipFill>
          <a:blip r:embed="rId2"/>
          <a:stretch>
            <a:fillRect/>
          </a:stretch>
        </p:blipFill>
        <p:spPr>
          <a:xfrm>
            <a:off x="2133972" y="2492896"/>
            <a:ext cx="9582150" cy="5114925"/>
          </a:xfrm>
          <a:prstGeom prst="rect">
            <a:avLst/>
          </a:prstGeom>
        </p:spPr>
      </p:pic>
    </p:spTree>
    <p:extLst>
      <p:ext uri="{BB962C8B-B14F-4D97-AF65-F5344CB8AC3E}">
        <p14:creationId xmlns:p14="http://schemas.microsoft.com/office/powerpoint/2010/main" val="2812911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3240360" cy="4114801"/>
          </a:xfrm>
        </p:spPr>
        <p:txBody>
          <a:bodyPr/>
          <a:lstStyle/>
          <a:p>
            <a:r>
              <a:rPr lang="zh-CN" altLang="en-US" dirty="0"/>
              <a:t>打开</a:t>
            </a:r>
            <a:r>
              <a:rPr lang="en-US" altLang="zh-CN" dirty="0"/>
              <a:t>【</a:t>
            </a:r>
            <a:r>
              <a:rPr lang="zh-CN" altLang="en-US" dirty="0"/>
              <a:t>线</a:t>
            </a:r>
            <a:r>
              <a:rPr lang="en-US" altLang="zh-CN" dirty="0"/>
              <a:t>】</a:t>
            </a:r>
            <a:r>
              <a:rPr lang="zh-CN" altLang="en-US" dirty="0"/>
              <a:t>的属性表，</a:t>
            </a:r>
            <a:r>
              <a:rPr lang="en-US" altLang="zh-CN" dirty="0"/>
              <a:t>Total-</a:t>
            </a:r>
            <a:r>
              <a:rPr lang="zh-CN" altLang="en-US" dirty="0"/>
              <a:t>长度属性记录了每个起始点到其对应的目的地点的时间</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3.4 </a:t>
            </a:r>
            <a:r>
              <a:rPr lang="zh-CN" altLang="en-US" sz="3200" b="1" dirty="0">
                <a:latin typeface="黑体" panose="02010609060101010101" pitchFamily="49" charset="-122"/>
                <a:ea typeface="黑体" panose="02010609060101010101" pitchFamily="49" charset="-122"/>
              </a:rPr>
              <a:t>距离成本分析</a:t>
            </a:r>
          </a:p>
        </p:txBody>
      </p:sp>
      <p:pic>
        <p:nvPicPr>
          <p:cNvPr id="4" name="图片 3"/>
          <p:cNvPicPr>
            <a:picLocks noChangeAspect="1"/>
          </p:cNvPicPr>
          <p:nvPr/>
        </p:nvPicPr>
        <p:blipFill>
          <a:blip r:embed="rId2"/>
          <a:stretch>
            <a:fillRect/>
          </a:stretch>
        </p:blipFill>
        <p:spPr>
          <a:xfrm>
            <a:off x="4374113" y="1340768"/>
            <a:ext cx="7560840" cy="5895975"/>
          </a:xfrm>
          <a:prstGeom prst="rect">
            <a:avLst/>
          </a:prstGeom>
        </p:spPr>
      </p:pic>
    </p:spTree>
    <p:extLst>
      <p:ext uri="{BB962C8B-B14F-4D97-AF65-F5344CB8AC3E}">
        <p14:creationId xmlns:p14="http://schemas.microsoft.com/office/powerpoint/2010/main" val="3066176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现有一个货物发送中心需要向商业大厦运送货物，请你根据实际情况，为其设计三辆车车辆派发的路线（创建车辆配送）。</a:t>
            </a: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3.5 </a:t>
            </a:r>
            <a:r>
              <a:rPr lang="zh-CN" altLang="en-US" b="1" dirty="0">
                <a:latin typeface="黑体" panose="02010609060101010101" pitchFamily="49" charset="-122"/>
                <a:ea typeface="黑体" panose="02010609060101010101" pitchFamily="49" charset="-122"/>
              </a:rPr>
              <a:t>创建车辆配送</a:t>
            </a:r>
            <a:endParaRPr lang="zh-CN" altLang="en-US" dirty="0"/>
          </a:p>
        </p:txBody>
      </p:sp>
    </p:spTree>
    <p:extLst>
      <p:ext uri="{BB962C8B-B14F-4D97-AF65-F5344CB8AC3E}">
        <p14:creationId xmlns:p14="http://schemas.microsoft.com/office/powerpoint/2010/main" val="1870231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7128792" cy="4680520"/>
          </a:xfrm>
        </p:spPr>
        <p:txBody>
          <a:bodyPr>
            <a:normAutofit/>
          </a:bodyPr>
          <a:lstStyle/>
          <a:p>
            <a:r>
              <a:rPr lang="en-US" altLang="zh-CN" dirty="0"/>
              <a:t>【Network Analyst】|【</a:t>
            </a:r>
            <a:r>
              <a:rPr lang="zh-CN" altLang="en-US" dirty="0"/>
              <a:t>新建车辆配送</a:t>
            </a:r>
            <a:r>
              <a:rPr lang="en-US" altLang="zh-CN" dirty="0"/>
              <a:t>】</a:t>
            </a:r>
          </a:p>
          <a:p>
            <a:pPr lvl="1"/>
            <a:r>
              <a:rPr lang="zh-CN" altLang="en-US" dirty="0"/>
              <a:t>生成新的多路径配送图层，</a:t>
            </a:r>
            <a:endParaRPr lang="en-US" altLang="zh-CN" dirty="0"/>
          </a:p>
          <a:p>
            <a:pPr lvl="1">
              <a:lnSpc>
                <a:spcPct val="110000"/>
              </a:lnSpc>
            </a:pPr>
            <a:r>
              <a:rPr lang="en-US" altLang="zh-CN" dirty="0"/>
              <a:t>【</a:t>
            </a:r>
            <a:r>
              <a:rPr lang="zh-CN" altLang="en-US" dirty="0"/>
              <a:t>网络分析窗口</a:t>
            </a:r>
            <a:r>
              <a:rPr lang="en-US" altLang="zh-CN" dirty="0"/>
              <a:t>】</a:t>
            </a:r>
            <a:r>
              <a:rPr lang="zh-CN" altLang="en-US" dirty="0"/>
              <a:t>显示停靠点、站点、路径、站点访问、中断、路径区、路径种子点、路径更新、特性、停靠点对、点障碍等等信息</a:t>
            </a:r>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5" name="图片 4"/>
          <p:cNvPicPr>
            <a:picLocks noChangeAspect="1"/>
          </p:cNvPicPr>
          <p:nvPr/>
        </p:nvPicPr>
        <p:blipFill>
          <a:blip r:embed="rId2"/>
          <a:stretch>
            <a:fillRect/>
          </a:stretch>
        </p:blipFill>
        <p:spPr>
          <a:xfrm>
            <a:off x="8835383" y="1988840"/>
            <a:ext cx="2433943" cy="4424129"/>
          </a:xfrm>
          <a:prstGeom prst="rect">
            <a:avLst/>
          </a:prstGeom>
        </p:spPr>
      </p:pic>
    </p:spTree>
    <p:extLst>
      <p:ext uri="{BB962C8B-B14F-4D97-AF65-F5344CB8AC3E}">
        <p14:creationId xmlns:p14="http://schemas.microsoft.com/office/powerpoint/2010/main" val="246055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5040559" cy="4517714"/>
          </a:xfrm>
        </p:spPr>
        <p:txBody>
          <a:bodyPr>
            <a:normAutofit/>
          </a:bodyPr>
          <a:lstStyle/>
          <a:p>
            <a:r>
              <a:rPr lang="zh-CN" altLang="en-US" dirty="0"/>
              <a:t>加载停靠点商业大厦分布数据（</a:t>
            </a:r>
            <a:r>
              <a:rPr lang="en-US" altLang="zh-CN" dirty="0" err="1"/>
              <a:t>marketplace.shp</a:t>
            </a:r>
            <a:r>
              <a:rPr lang="en-US" altLang="zh-CN" dirty="0"/>
              <a:t>).</a:t>
            </a:r>
          </a:p>
          <a:p>
            <a:pPr lvl="1"/>
            <a:r>
              <a:rPr lang="zh-CN" altLang="en-US" dirty="0"/>
              <a:t>加载的停靠点属性包含每个商业大厦所需的货物总重量（</a:t>
            </a:r>
            <a:r>
              <a:rPr lang="en-US" altLang="zh-CN" dirty="0"/>
              <a:t>Demand</a:t>
            </a:r>
            <a:r>
              <a:rPr lang="zh-CN" altLang="en-US" dirty="0"/>
              <a:t>）</a:t>
            </a:r>
            <a:endParaRPr lang="en-US" altLang="zh-CN" dirty="0"/>
          </a:p>
          <a:p>
            <a:pPr lvl="1"/>
            <a:r>
              <a:rPr lang="zh-CN" altLang="en-US" dirty="0"/>
              <a:t>运送期间的时间窗（</a:t>
            </a:r>
            <a:r>
              <a:rPr lang="en-US" altLang="zh-CN" dirty="0"/>
              <a:t>Time Start1 </a:t>
            </a:r>
            <a:r>
              <a:rPr lang="zh-CN" altLang="en-US" dirty="0"/>
              <a:t>、</a:t>
            </a:r>
            <a:r>
              <a:rPr lang="en-US" altLang="zh-CN" dirty="0"/>
              <a:t>Time End1)</a:t>
            </a:r>
          </a:p>
          <a:p>
            <a:pPr lvl="1"/>
            <a:r>
              <a:rPr lang="zh-CN" altLang="en-US" dirty="0"/>
              <a:t>访问各商店时所用去的服务时间（</a:t>
            </a:r>
            <a:r>
              <a:rPr lang="en-US" altLang="zh-CN" dirty="0"/>
              <a:t>Service Time</a:t>
            </a:r>
            <a:r>
              <a:rPr lang="zh-CN" altLang="en-US" dirty="0"/>
              <a:t>）其中的服务时间是卸货所需的时间，停靠点类中的成员最终将成为车辆路径沿途的站点。</a:t>
            </a:r>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5" name="图片 4"/>
          <p:cNvPicPr>
            <a:picLocks noChangeAspect="1"/>
          </p:cNvPicPr>
          <p:nvPr/>
        </p:nvPicPr>
        <p:blipFill>
          <a:blip r:embed="rId2"/>
          <a:stretch>
            <a:fillRect/>
          </a:stretch>
        </p:blipFill>
        <p:spPr>
          <a:xfrm>
            <a:off x="6310436" y="491072"/>
            <a:ext cx="6055990" cy="6015482"/>
          </a:xfrm>
          <a:prstGeom prst="rect">
            <a:avLst/>
          </a:prstGeom>
        </p:spPr>
      </p:pic>
    </p:spTree>
    <p:extLst>
      <p:ext uri="{BB962C8B-B14F-4D97-AF65-F5344CB8AC3E}">
        <p14:creationId xmlns:p14="http://schemas.microsoft.com/office/powerpoint/2010/main" val="342933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5810" y="1556792"/>
            <a:ext cx="6120680" cy="5373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571" name="Rectangle 3"/>
          <p:cNvSpPr>
            <a:spLocks noGrp="1" noChangeArrowheads="1"/>
          </p:cNvSpPr>
          <p:nvPr>
            <p:ph type="title"/>
          </p:nvPr>
        </p:nvSpPr>
        <p:spPr/>
        <p:txBody>
          <a:bodyPr>
            <a:normAutofit/>
          </a:bodyPr>
          <a:lstStyle/>
          <a:p>
            <a:r>
              <a:rPr lang="en-US" altLang="zh-CN" sz="3200" dirty="0"/>
              <a:t>1. </a:t>
            </a:r>
            <a:r>
              <a:rPr lang="zh-CN" altLang="en-US" sz="3200" dirty="0"/>
              <a:t>网络分析基础</a:t>
            </a:r>
            <a:endParaRPr lang="zh-CN" altLang="en-US" sz="3200" b="1" dirty="0">
              <a:latin typeface="黑体" panose="02010609060101010101" pitchFamily="49" charset="-122"/>
              <a:ea typeface="黑体" panose="02010609060101010101" pitchFamily="49" charset="-122"/>
            </a:endParaRPr>
          </a:p>
        </p:txBody>
      </p:sp>
      <p:sp>
        <p:nvSpPr>
          <p:cNvPr id="5" name="矩形 4"/>
          <p:cNvSpPr/>
          <p:nvPr/>
        </p:nvSpPr>
        <p:spPr>
          <a:xfrm>
            <a:off x="6022404" y="1556792"/>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网络名称</a:t>
            </a:r>
          </a:p>
        </p:txBody>
      </p:sp>
      <p:sp>
        <p:nvSpPr>
          <p:cNvPr id="7" name="矩形 6"/>
          <p:cNvSpPr/>
          <p:nvPr/>
        </p:nvSpPr>
        <p:spPr>
          <a:xfrm>
            <a:off x="6022404" y="2492896"/>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网络数据</a:t>
            </a:r>
          </a:p>
        </p:txBody>
      </p:sp>
      <p:sp>
        <p:nvSpPr>
          <p:cNvPr id="8" name="矩形 7"/>
          <p:cNvSpPr/>
          <p:nvPr/>
        </p:nvSpPr>
        <p:spPr>
          <a:xfrm>
            <a:off x="6022404" y="3429000"/>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网络连通性</a:t>
            </a:r>
          </a:p>
        </p:txBody>
      </p:sp>
      <p:sp>
        <p:nvSpPr>
          <p:cNvPr id="9" name="矩形 8"/>
          <p:cNvSpPr/>
          <p:nvPr/>
        </p:nvSpPr>
        <p:spPr>
          <a:xfrm>
            <a:off x="6094412" y="4293096"/>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拐弯（可选）</a:t>
            </a:r>
          </a:p>
        </p:txBody>
      </p:sp>
      <p:sp>
        <p:nvSpPr>
          <p:cNvPr id="10" name="矩形 9"/>
          <p:cNvSpPr/>
          <p:nvPr/>
        </p:nvSpPr>
        <p:spPr>
          <a:xfrm>
            <a:off x="6094412" y="5301208"/>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网络属性</a:t>
            </a:r>
          </a:p>
        </p:txBody>
      </p:sp>
      <p:sp>
        <p:nvSpPr>
          <p:cNvPr id="11" name="矩形 10"/>
          <p:cNvSpPr/>
          <p:nvPr/>
        </p:nvSpPr>
        <p:spPr>
          <a:xfrm>
            <a:off x="6094412" y="6281936"/>
            <a:ext cx="1800200" cy="57606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方向（可选）</a:t>
            </a:r>
          </a:p>
        </p:txBody>
      </p:sp>
      <p:sp>
        <p:nvSpPr>
          <p:cNvPr id="12" name="下箭头 11"/>
          <p:cNvSpPr/>
          <p:nvPr/>
        </p:nvSpPr>
        <p:spPr>
          <a:xfrm>
            <a:off x="6814492" y="2132856"/>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6814492" y="3068960"/>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814492" y="4005064"/>
            <a:ext cx="216024" cy="28803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6814492" y="4869160"/>
            <a:ext cx="216024"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6814492" y="5877272"/>
            <a:ext cx="144016"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7894612" y="3501008"/>
            <a:ext cx="864096" cy="288032"/>
          </a:xfrm>
          <a:prstGeom prst="rightArrow">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7966620" y="4437112"/>
            <a:ext cx="864096" cy="288032"/>
          </a:xfrm>
          <a:prstGeom prst="rightArrow">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7966620" y="5373216"/>
            <a:ext cx="864096" cy="288032"/>
          </a:xfrm>
          <a:prstGeom prst="rightArrow">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8902724" y="2924944"/>
            <a:ext cx="2160240" cy="936104"/>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连通组、连通策略</a:t>
            </a:r>
          </a:p>
        </p:txBody>
      </p:sp>
      <p:sp>
        <p:nvSpPr>
          <p:cNvPr id="22" name="圆角矩形 21"/>
          <p:cNvSpPr/>
          <p:nvPr/>
        </p:nvSpPr>
        <p:spPr>
          <a:xfrm>
            <a:off x="8974732" y="4005064"/>
            <a:ext cx="2016224" cy="936104"/>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拐弯要素</a:t>
            </a:r>
            <a:endParaRPr lang="en-US" altLang="zh-CN" dirty="0"/>
          </a:p>
          <a:p>
            <a:pPr algn="ctr"/>
            <a:r>
              <a:rPr lang="zh-CN" altLang="en-US" dirty="0"/>
              <a:t>（初始拐弯）</a:t>
            </a:r>
          </a:p>
        </p:txBody>
      </p:sp>
      <p:sp>
        <p:nvSpPr>
          <p:cNvPr id="23" name="圆角矩形 22"/>
          <p:cNvSpPr/>
          <p:nvPr/>
        </p:nvSpPr>
        <p:spPr>
          <a:xfrm>
            <a:off x="8974732" y="5157192"/>
            <a:ext cx="2016224" cy="792088"/>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评价</a:t>
            </a:r>
          </a:p>
        </p:txBody>
      </p:sp>
    </p:spTree>
    <p:extLst>
      <p:ext uri="{BB962C8B-B14F-4D97-AF65-F5344CB8AC3E}">
        <p14:creationId xmlns:p14="http://schemas.microsoft.com/office/powerpoint/2010/main" val="824751142"/>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5472607" cy="4114801"/>
          </a:xfrm>
        </p:spPr>
        <p:txBody>
          <a:bodyPr/>
          <a:lstStyle/>
          <a:p>
            <a:r>
              <a:rPr lang="zh-CN" altLang="en-US" dirty="0"/>
              <a:t>加载站点数据</a:t>
            </a:r>
            <a:r>
              <a:rPr lang="zh-CN" altLang="en-US" sz="2000" dirty="0"/>
              <a:t>（货物发送中心</a:t>
            </a:r>
            <a:r>
              <a:rPr lang="en-US" altLang="zh-CN" sz="2000" dirty="0"/>
              <a:t>distribute</a:t>
            </a:r>
            <a:r>
              <a:rPr lang="zh-CN" altLang="en-US" sz="2000" dirty="0"/>
              <a:t>）</a:t>
            </a:r>
            <a:endParaRPr lang="en-US" altLang="zh-CN" sz="2000" dirty="0"/>
          </a:p>
          <a:p>
            <a:pPr lvl="1"/>
            <a:r>
              <a:rPr lang="zh-CN" altLang="en-US" dirty="0"/>
              <a:t>配送中心的营业时间</a:t>
            </a:r>
            <a:r>
              <a:rPr lang="en-US" altLang="zh-CN" dirty="0"/>
              <a:t>8</a:t>
            </a:r>
            <a:r>
              <a:rPr lang="zh-CN" altLang="en-US" dirty="0"/>
              <a:t>：</a:t>
            </a:r>
            <a:r>
              <a:rPr lang="en-US" altLang="zh-CN" dirty="0"/>
              <a:t>00</a:t>
            </a:r>
            <a:r>
              <a:rPr lang="zh-CN" altLang="en-US" dirty="0"/>
              <a:t>至</a:t>
            </a:r>
            <a:r>
              <a:rPr lang="en-US" altLang="zh-CN" dirty="0"/>
              <a:t>17</a:t>
            </a:r>
            <a:r>
              <a:rPr lang="zh-CN" altLang="en-US" dirty="0"/>
              <a:t>：</a:t>
            </a:r>
            <a:r>
              <a:rPr lang="en-US" altLang="zh-CN" dirty="0"/>
              <a:t>00</a:t>
            </a:r>
          </a:p>
          <a:p>
            <a:pPr lvl="1"/>
            <a:r>
              <a:rPr lang="en-US" altLang="zh-CN" dirty="0"/>
              <a:t>【</a:t>
            </a:r>
            <a:r>
              <a:rPr lang="zh-CN" altLang="en-US" dirty="0"/>
              <a:t>位置分析属性</a:t>
            </a:r>
            <a:r>
              <a:rPr lang="en-US" altLang="zh-CN" dirty="0"/>
              <a:t>】Name</a:t>
            </a:r>
            <a:r>
              <a:rPr lang="zh-CN" altLang="en-US" dirty="0"/>
              <a:t>属性与站点要素的</a:t>
            </a:r>
            <a:r>
              <a:rPr lang="en-US" altLang="zh-CN" dirty="0"/>
              <a:t>Name</a:t>
            </a:r>
            <a:r>
              <a:rPr lang="zh-CN" altLang="en-US" dirty="0"/>
              <a:t>字段匹配</a:t>
            </a:r>
            <a:endParaRPr lang="en-US" altLang="zh-CN" dirty="0"/>
          </a:p>
          <a:p>
            <a:pPr lvl="1"/>
            <a:r>
              <a:rPr lang="en-US" altLang="zh-CN" dirty="0"/>
              <a:t>TimeWindowStart1</a:t>
            </a:r>
            <a:r>
              <a:rPr lang="zh-CN" altLang="en-US" dirty="0"/>
              <a:t>属性为默认</a:t>
            </a:r>
            <a:r>
              <a:rPr lang="en-US" altLang="zh-CN" dirty="0"/>
              <a:t>8</a:t>
            </a:r>
            <a:r>
              <a:rPr lang="zh-CN" altLang="en-US" dirty="0"/>
              <a:t>：</a:t>
            </a:r>
            <a:r>
              <a:rPr lang="en-US" altLang="zh-CN" dirty="0"/>
              <a:t>00</a:t>
            </a:r>
          </a:p>
          <a:p>
            <a:pPr lvl="1"/>
            <a:r>
              <a:rPr lang="en-US" altLang="zh-CN" dirty="0"/>
              <a:t>TimeWindowEnd1</a:t>
            </a:r>
            <a:r>
              <a:rPr lang="zh-CN" altLang="en-US" dirty="0"/>
              <a:t>属性的默认值下输入</a:t>
            </a:r>
            <a:r>
              <a:rPr lang="en-US" altLang="zh-CN" dirty="0"/>
              <a:t>17</a:t>
            </a:r>
            <a:r>
              <a:rPr lang="zh-CN" altLang="en-US" dirty="0"/>
              <a:t>：</a:t>
            </a:r>
            <a:r>
              <a:rPr lang="en-US" altLang="zh-CN" dirty="0"/>
              <a:t>00</a:t>
            </a:r>
          </a:p>
          <a:p>
            <a:pPr lvl="1"/>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5" name="图片 4"/>
          <p:cNvPicPr>
            <a:picLocks noChangeAspect="1"/>
          </p:cNvPicPr>
          <p:nvPr/>
        </p:nvPicPr>
        <p:blipFill>
          <a:blip r:embed="rId2"/>
          <a:stretch>
            <a:fillRect/>
          </a:stretch>
        </p:blipFill>
        <p:spPr>
          <a:xfrm>
            <a:off x="6604470" y="786302"/>
            <a:ext cx="5715000" cy="5743575"/>
          </a:xfrm>
          <a:prstGeom prst="rect">
            <a:avLst/>
          </a:prstGeom>
        </p:spPr>
      </p:pic>
    </p:spTree>
    <p:extLst>
      <p:ext uri="{BB962C8B-B14F-4D97-AF65-F5344CB8AC3E}">
        <p14:creationId xmlns:p14="http://schemas.microsoft.com/office/powerpoint/2010/main" val="990379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配送中心有三辆卡车，最大载货重量都是</a:t>
            </a:r>
            <a:r>
              <a:rPr lang="en-US" altLang="zh-CN" dirty="0"/>
              <a:t>6000</a:t>
            </a:r>
            <a:r>
              <a:rPr lang="zh-CN" altLang="en-US" dirty="0"/>
              <a:t>，添加三条路径</a:t>
            </a:r>
            <a:endParaRPr lang="en-US" altLang="zh-CN" dirty="0"/>
          </a:p>
          <a:p>
            <a:r>
              <a:rPr lang="en-US" altLang="zh-CN" dirty="0"/>
              <a:t>【Network Analyst】</a:t>
            </a:r>
            <a:r>
              <a:rPr lang="zh-CN" altLang="en-US" dirty="0"/>
              <a:t>窗口右键选择</a:t>
            </a:r>
            <a:r>
              <a:rPr lang="en-US" altLang="zh-CN" dirty="0"/>
              <a:t>【</a:t>
            </a:r>
            <a:r>
              <a:rPr lang="zh-CN" altLang="en-US" dirty="0"/>
              <a:t>路径</a:t>
            </a:r>
            <a:r>
              <a:rPr lang="en-US" altLang="zh-CN" dirty="0"/>
              <a:t>】|【</a:t>
            </a:r>
            <a:r>
              <a:rPr lang="zh-CN" altLang="en-US" dirty="0"/>
              <a:t>添加项目</a:t>
            </a:r>
            <a:r>
              <a:rPr lang="en-US" altLang="zh-CN" dirty="0"/>
              <a:t>】</a:t>
            </a: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5" name="图片 4"/>
          <p:cNvPicPr>
            <a:picLocks noChangeAspect="1"/>
          </p:cNvPicPr>
          <p:nvPr/>
        </p:nvPicPr>
        <p:blipFill>
          <a:blip r:embed="rId2"/>
          <a:stretch>
            <a:fillRect/>
          </a:stretch>
        </p:blipFill>
        <p:spPr>
          <a:xfrm>
            <a:off x="2364026" y="2996952"/>
            <a:ext cx="2238375" cy="4810125"/>
          </a:xfrm>
          <a:prstGeom prst="rect">
            <a:avLst/>
          </a:prstGeom>
        </p:spPr>
      </p:pic>
      <p:pic>
        <p:nvPicPr>
          <p:cNvPr id="6" name="图片 5"/>
          <p:cNvPicPr>
            <a:picLocks noChangeAspect="1"/>
          </p:cNvPicPr>
          <p:nvPr/>
        </p:nvPicPr>
        <p:blipFill>
          <a:blip r:embed="rId3"/>
          <a:stretch>
            <a:fillRect/>
          </a:stretch>
        </p:blipFill>
        <p:spPr>
          <a:xfrm>
            <a:off x="6454452" y="2976871"/>
            <a:ext cx="2857500" cy="5495925"/>
          </a:xfrm>
          <a:prstGeom prst="rect">
            <a:avLst/>
          </a:prstGeom>
        </p:spPr>
      </p:pic>
    </p:spTree>
    <p:extLst>
      <p:ext uri="{BB962C8B-B14F-4D97-AF65-F5344CB8AC3E}">
        <p14:creationId xmlns:p14="http://schemas.microsoft.com/office/powerpoint/2010/main" val="2134415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a:t>
            </a:r>
            <a:r>
              <a:rPr lang="zh-CN" altLang="en-US" dirty="0"/>
              <a:t>图层属性</a:t>
            </a:r>
            <a:r>
              <a:rPr lang="en-US" altLang="zh-CN" dirty="0"/>
              <a:t>】</a:t>
            </a:r>
            <a:r>
              <a:rPr lang="zh-CN" altLang="en-US" dirty="0"/>
              <a:t>设置</a:t>
            </a:r>
            <a:endParaRPr lang="en-US" altLang="zh-CN" dirty="0"/>
          </a:p>
          <a:p>
            <a:pPr lvl="1"/>
            <a:r>
              <a:rPr lang="en-US" altLang="zh-CN" dirty="0"/>
              <a:t>【</a:t>
            </a:r>
            <a:r>
              <a:rPr lang="zh-CN" altLang="en-US" dirty="0"/>
              <a:t>时间属性</a:t>
            </a:r>
            <a:r>
              <a:rPr lang="en-US" altLang="zh-CN" dirty="0"/>
              <a:t>】</a:t>
            </a:r>
            <a:r>
              <a:rPr lang="zh-CN" altLang="en-US" dirty="0"/>
              <a:t>为时间</a:t>
            </a:r>
            <a:r>
              <a:rPr lang="en-US" altLang="zh-CN" dirty="0"/>
              <a:t>(</a:t>
            </a:r>
            <a:r>
              <a:rPr lang="zh-CN" altLang="en-US" dirty="0"/>
              <a:t>分钟）</a:t>
            </a:r>
            <a:endParaRPr lang="en-US" altLang="zh-CN" dirty="0"/>
          </a:p>
          <a:p>
            <a:pPr lvl="1"/>
            <a:r>
              <a:rPr lang="en-US" altLang="zh-CN" dirty="0"/>
              <a:t>【</a:t>
            </a:r>
            <a:r>
              <a:rPr lang="zh-CN" altLang="en-US" dirty="0"/>
              <a:t>距离属性</a:t>
            </a:r>
            <a:r>
              <a:rPr lang="en-US" altLang="zh-CN" dirty="0"/>
              <a:t>】</a:t>
            </a:r>
            <a:r>
              <a:rPr lang="zh-CN" altLang="en-US" dirty="0"/>
              <a:t>为长度</a:t>
            </a:r>
            <a:r>
              <a:rPr lang="en-US" altLang="zh-CN" dirty="0"/>
              <a:t>(</a:t>
            </a:r>
            <a:r>
              <a:rPr lang="zh-CN" altLang="en-US" dirty="0"/>
              <a:t>米）</a:t>
            </a:r>
            <a:endParaRPr lang="en-US" altLang="zh-CN" dirty="0"/>
          </a:p>
          <a:p>
            <a:pPr lvl="1"/>
            <a:r>
              <a:rPr lang="en-US" altLang="zh-CN" dirty="0"/>
              <a:t>【</a:t>
            </a:r>
            <a:r>
              <a:rPr lang="zh-CN" altLang="en-US" dirty="0"/>
              <a:t>默认日期</a:t>
            </a:r>
            <a:r>
              <a:rPr lang="en-US" altLang="zh-CN" dirty="0"/>
              <a:t>】</a:t>
            </a:r>
          </a:p>
          <a:p>
            <a:pPr lvl="1"/>
            <a:r>
              <a:rPr lang="en-US" altLang="zh-CN" dirty="0"/>
              <a:t>【</a:t>
            </a:r>
            <a:r>
              <a:rPr lang="zh-CN" altLang="en-US" dirty="0"/>
              <a:t>容量计数</a:t>
            </a:r>
            <a:r>
              <a:rPr lang="en-US" altLang="zh-CN" dirty="0"/>
              <a:t>】</a:t>
            </a:r>
          </a:p>
          <a:p>
            <a:pPr lvl="1"/>
            <a:r>
              <a:rPr lang="en-US" altLang="zh-CN" dirty="0"/>
              <a:t>【</a:t>
            </a:r>
            <a:r>
              <a:rPr lang="zh-CN" altLang="en-US" dirty="0"/>
              <a:t>时间字段单位</a:t>
            </a:r>
            <a:r>
              <a:rPr lang="en-US" altLang="zh-CN" dirty="0"/>
              <a:t>】</a:t>
            </a:r>
          </a:p>
          <a:p>
            <a:pPr lvl="1"/>
            <a:r>
              <a:rPr lang="en-US" altLang="zh-CN" dirty="0"/>
              <a:t>【</a:t>
            </a:r>
            <a:r>
              <a:rPr lang="zh-CN" altLang="en-US" dirty="0"/>
              <a:t>距离字段单位</a:t>
            </a:r>
            <a:r>
              <a:rPr lang="en-US" altLang="zh-CN" dirty="0"/>
              <a:t>】</a:t>
            </a:r>
          </a:p>
          <a:p>
            <a:pPr lvl="1"/>
            <a:r>
              <a:rPr lang="en-US" altLang="zh-CN" dirty="0"/>
              <a:t>【</a:t>
            </a:r>
            <a:r>
              <a:rPr lang="zh-CN" altLang="en-US" dirty="0"/>
              <a:t>交汇点的</a:t>
            </a:r>
            <a:r>
              <a:rPr lang="en-US" altLang="zh-CN" dirty="0"/>
              <a:t>U</a:t>
            </a:r>
            <a:r>
              <a:rPr lang="zh-CN" altLang="en-US" dirty="0"/>
              <a:t>形转弯</a:t>
            </a:r>
            <a:r>
              <a:rPr lang="en-US" altLang="zh-CN" dirty="0"/>
              <a:t>】</a:t>
            </a:r>
          </a:p>
          <a:p>
            <a:pPr lvl="1"/>
            <a:r>
              <a:rPr lang="en-US" altLang="zh-CN" dirty="0"/>
              <a:t>【</a:t>
            </a:r>
            <a:r>
              <a:rPr lang="zh-CN" altLang="en-US" dirty="0"/>
              <a:t>输出</a:t>
            </a:r>
            <a:r>
              <a:rPr lang="en-US" altLang="zh-CN" dirty="0"/>
              <a:t>Shape</a:t>
            </a:r>
            <a:r>
              <a:rPr lang="zh-CN" altLang="en-US" dirty="0"/>
              <a:t>类型</a:t>
            </a:r>
            <a:r>
              <a:rPr lang="en-US" altLang="zh-CN" dirty="0"/>
              <a:t>}</a:t>
            </a:r>
          </a:p>
          <a:p>
            <a:pPr lvl="1"/>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4" name="图片 3"/>
          <p:cNvPicPr>
            <a:picLocks noChangeAspect="1"/>
          </p:cNvPicPr>
          <p:nvPr/>
        </p:nvPicPr>
        <p:blipFill>
          <a:blip r:embed="rId3"/>
          <a:stretch>
            <a:fillRect/>
          </a:stretch>
        </p:blipFill>
        <p:spPr>
          <a:xfrm>
            <a:off x="4798268" y="979020"/>
            <a:ext cx="6408712" cy="6160563"/>
          </a:xfrm>
          <a:prstGeom prst="rect">
            <a:avLst/>
          </a:prstGeom>
        </p:spPr>
      </p:pic>
    </p:spTree>
    <p:extLst>
      <p:ext uri="{BB962C8B-B14F-4D97-AF65-F5344CB8AC3E}">
        <p14:creationId xmlns:p14="http://schemas.microsoft.com/office/powerpoint/2010/main" val="4008467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【Network Analyst】</a:t>
            </a:r>
            <a:r>
              <a:rPr lang="zh-CN" altLang="en-US" dirty="0"/>
              <a:t>工具栏上求解</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3.5 </a:t>
            </a:r>
            <a:r>
              <a:rPr lang="zh-CN" altLang="en-US" sz="3200" b="1" dirty="0">
                <a:latin typeface="黑体" panose="02010609060101010101" pitchFamily="49" charset="-122"/>
                <a:ea typeface="黑体" panose="02010609060101010101" pitchFamily="49" charset="-122"/>
              </a:rPr>
              <a:t>创建车辆配送</a:t>
            </a:r>
          </a:p>
        </p:txBody>
      </p:sp>
      <p:pic>
        <p:nvPicPr>
          <p:cNvPr id="4" name="图片 3"/>
          <p:cNvPicPr>
            <a:picLocks noChangeAspect="1"/>
          </p:cNvPicPr>
          <p:nvPr/>
        </p:nvPicPr>
        <p:blipFill>
          <a:blip r:embed="rId2"/>
          <a:stretch>
            <a:fillRect/>
          </a:stretch>
        </p:blipFill>
        <p:spPr>
          <a:xfrm>
            <a:off x="6382444" y="1988840"/>
            <a:ext cx="383282" cy="402446"/>
          </a:xfrm>
          <a:prstGeom prst="rect">
            <a:avLst/>
          </a:prstGeom>
        </p:spPr>
      </p:pic>
      <p:pic>
        <p:nvPicPr>
          <p:cNvPr id="6" name="图片 5"/>
          <p:cNvPicPr>
            <a:picLocks noChangeAspect="1"/>
          </p:cNvPicPr>
          <p:nvPr/>
        </p:nvPicPr>
        <p:blipFill>
          <a:blip r:embed="rId3"/>
          <a:stretch>
            <a:fillRect/>
          </a:stretch>
        </p:blipFill>
        <p:spPr>
          <a:xfrm>
            <a:off x="189756" y="2636912"/>
            <a:ext cx="11744325" cy="5562600"/>
          </a:xfrm>
          <a:prstGeom prst="rect">
            <a:avLst/>
          </a:prstGeom>
        </p:spPr>
      </p:pic>
    </p:spTree>
    <p:extLst>
      <p:ext uri="{BB962C8B-B14F-4D97-AF65-F5344CB8AC3E}">
        <p14:creationId xmlns:p14="http://schemas.microsoft.com/office/powerpoint/2010/main" val="1414684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为了方便市民通行，现决定在大型商场附近设立公共自行车停放处，请你根据实际情况，从候选点中选取</a:t>
            </a:r>
            <a:r>
              <a:rPr lang="en-US" altLang="zh-CN" dirty="0"/>
              <a:t>5</a:t>
            </a:r>
            <a:r>
              <a:rPr lang="zh-CN" altLang="en-US" dirty="0"/>
              <a:t>个合适点建立停放处的位置。</a:t>
            </a:r>
            <a:endParaRPr lang="en-US" altLang="zh-CN" dirty="0"/>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3.6 </a:t>
            </a:r>
            <a:r>
              <a:rPr lang="zh-CN" altLang="en-US" b="1" dirty="0">
                <a:latin typeface="黑体" panose="02010609060101010101" pitchFamily="49" charset="-122"/>
                <a:ea typeface="黑体" panose="02010609060101010101" pitchFamily="49" charset="-122"/>
              </a:rPr>
              <a:t>位置分配</a:t>
            </a:r>
            <a:endParaRPr lang="zh-CN" altLang="en-US" dirty="0"/>
          </a:p>
        </p:txBody>
      </p:sp>
    </p:spTree>
    <p:extLst>
      <p:ext uri="{BB962C8B-B14F-4D97-AF65-F5344CB8AC3E}">
        <p14:creationId xmlns:p14="http://schemas.microsoft.com/office/powerpoint/2010/main" val="46301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7344816" cy="4114801"/>
          </a:xfrm>
        </p:spPr>
        <p:txBody>
          <a:bodyPr/>
          <a:lstStyle/>
          <a:p>
            <a:r>
              <a:rPr lang="en-US" altLang="zh-CN" dirty="0"/>
              <a:t>【Network Analyst】|【</a:t>
            </a:r>
            <a:r>
              <a:rPr lang="zh-CN" altLang="en-US" dirty="0"/>
              <a:t>新建位置分配</a:t>
            </a:r>
            <a:r>
              <a:rPr lang="en-US" altLang="zh-CN" dirty="0"/>
              <a:t>】</a:t>
            </a:r>
          </a:p>
          <a:p>
            <a:pPr lvl="1"/>
            <a:r>
              <a:rPr lang="zh-CN" altLang="en-US" dirty="0"/>
              <a:t>生成新的位置分配图层</a:t>
            </a:r>
            <a:endParaRPr lang="en-US" altLang="zh-CN" dirty="0"/>
          </a:p>
          <a:p>
            <a:pPr lvl="1"/>
            <a:r>
              <a:rPr lang="en-US" altLang="zh-CN" dirty="0"/>
              <a:t>【Network Analyst】</a:t>
            </a:r>
            <a:r>
              <a:rPr lang="zh-CN" altLang="en-US" dirty="0"/>
              <a:t>窗口中显示</a:t>
            </a:r>
            <a:r>
              <a:rPr lang="en-US" altLang="zh-CN" dirty="0"/>
              <a:t>【</a:t>
            </a:r>
            <a:r>
              <a:rPr lang="zh-CN" altLang="en-US" dirty="0"/>
              <a:t>设施点</a:t>
            </a:r>
            <a:r>
              <a:rPr lang="en-US" altLang="zh-CN" dirty="0"/>
              <a:t>】【</a:t>
            </a:r>
            <a:r>
              <a:rPr lang="zh-CN" altLang="en-US" dirty="0"/>
              <a:t>线</a:t>
            </a:r>
            <a:r>
              <a:rPr lang="en-US" altLang="zh-CN" dirty="0"/>
              <a:t>】【</a:t>
            </a:r>
            <a:r>
              <a:rPr lang="zh-CN" altLang="en-US" dirty="0"/>
              <a:t>点障碍</a:t>
            </a:r>
            <a:r>
              <a:rPr lang="en-US" altLang="zh-CN" dirty="0"/>
              <a:t>】【</a:t>
            </a:r>
            <a:r>
              <a:rPr lang="zh-CN" altLang="en-US" dirty="0"/>
              <a:t>线路障</a:t>
            </a:r>
            <a:r>
              <a:rPr lang="en-US" altLang="zh-CN" dirty="0"/>
              <a:t>】【</a:t>
            </a:r>
            <a:r>
              <a:rPr lang="zh-CN" altLang="en-US" dirty="0"/>
              <a:t>面路障</a:t>
            </a:r>
            <a:r>
              <a:rPr lang="en-US" altLang="zh-CN" dirty="0"/>
              <a:t>】</a:t>
            </a:r>
            <a:r>
              <a:rPr lang="zh-CN" altLang="en-US" dirty="0"/>
              <a:t>的信息</a:t>
            </a:r>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p>
        </p:txBody>
      </p:sp>
      <p:pic>
        <p:nvPicPr>
          <p:cNvPr id="4" name="图片 3"/>
          <p:cNvPicPr>
            <a:picLocks noChangeAspect="1"/>
          </p:cNvPicPr>
          <p:nvPr/>
        </p:nvPicPr>
        <p:blipFill>
          <a:blip r:embed="rId2"/>
          <a:stretch>
            <a:fillRect/>
          </a:stretch>
        </p:blipFill>
        <p:spPr>
          <a:xfrm>
            <a:off x="8817037" y="2204864"/>
            <a:ext cx="3235582" cy="4248472"/>
          </a:xfrm>
          <a:prstGeom prst="rect">
            <a:avLst/>
          </a:prstGeom>
        </p:spPr>
      </p:pic>
    </p:spTree>
    <p:extLst>
      <p:ext uri="{BB962C8B-B14F-4D97-AF65-F5344CB8AC3E}">
        <p14:creationId xmlns:p14="http://schemas.microsoft.com/office/powerpoint/2010/main" val="1149435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6264695" cy="4114801"/>
          </a:xfrm>
        </p:spPr>
        <p:txBody>
          <a:bodyPr/>
          <a:lstStyle/>
          <a:p>
            <a:r>
              <a:rPr lang="zh-CN" altLang="en-US" dirty="0"/>
              <a:t>添加设施点和请求点。</a:t>
            </a:r>
            <a:r>
              <a:rPr lang="en-US" altLang="zh-CN" dirty="0"/>
              <a:t>【</a:t>
            </a:r>
            <a:r>
              <a:rPr lang="zh-CN" altLang="en-US" dirty="0"/>
              <a:t>设施点</a:t>
            </a:r>
            <a:r>
              <a:rPr lang="en-US" altLang="zh-CN" dirty="0"/>
              <a:t>】</a:t>
            </a:r>
            <a:r>
              <a:rPr lang="zh-CN" altLang="en-US" dirty="0"/>
              <a:t>为建立公共自行车停放处的候选点（</a:t>
            </a:r>
            <a:r>
              <a:rPr lang="en-US" altLang="zh-CN" dirty="0" err="1"/>
              <a:t>candidate.shp</a:t>
            </a:r>
            <a:r>
              <a:rPr lang="en-US" altLang="zh-CN" dirty="0"/>
              <a:t>)</a:t>
            </a:r>
            <a:r>
              <a:rPr lang="zh-CN" altLang="en-US" dirty="0"/>
              <a:t>，</a:t>
            </a:r>
            <a:r>
              <a:rPr lang="en-US" altLang="zh-CN" dirty="0"/>
              <a:t>【</a:t>
            </a:r>
            <a:r>
              <a:rPr lang="zh-CN" altLang="en-US" dirty="0"/>
              <a:t>请求点</a:t>
            </a:r>
            <a:r>
              <a:rPr lang="en-US" altLang="zh-CN" dirty="0"/>
              <a:t>】</a:t>
            </a:r>
            <a:r>
              <a:rPr lang="zh-CN" altLang="en-US" dirty="0"/>
              <a:t>为大型商场分布点图层（</a:t>
            </a:r>
            <a:r>
              <a:rPr lang="en-US" altLang="zh-CN" dirty="0" err="1"/>
              <a:t>marketplace.shp</a:t>
            </a:r>
            <a:r>
              <a:rPr lang="en-US" altLang="zh-CN" dirty="0"/>
              <a:t>), </a:t>
            </a:r>
            <a:r>
              <a:rPr lang="zh-CN" altLang="en-US" dirty="0"/>
              <a:t>停放处需要建立在最有效为现有商场客人服务的位置。</a:t>
            </a:r>
            <a:endParaRPr lang="en-US" altLang="zh-CN" dirty="0"/>
          </a:p>
          <a:p>
            <a:pPr lvl="1"/>
            <a:r>
              <a:rPr lang="zh-CN" altLang="en-US" dirty="0"/>
              <a:t>添加</a:t>
            </a:r>
            <a:r>
              <a:rPr lang="en-US" altLang="zh-CN" dirty="0"/>
              <a:t>【</a:t>
            </a:r>
            <a:r>
              <a:rPr lang="zh-CN" altLang="en-US" dirty="0"/>
              <a:t>设施点</a:t>
            </a:r>
            <a:r>
              <a:rPr lang="en-US" altLang="zh-CN" dirty="0"/>
              <a:t>】</a:t>
            </a:r>
            <a:r>
              <a:rPr lang="zh-CN" altLang="en-US" dirty="0"/>
              <a:t>：</a:t>
            </a:r>
            <a:r>
              <a:rPr lang="en-US" altLang="zh-CN" dirty="0" err="1"/>
              <a:t>Candidate.shp</a:t>
            </a:r>
            <a:endParaRPr lang="en-US" altLang="zh-CN" dirty="0"/>
          </a:p>
          <a:p>
            <a:pPr lvl="2"/>
            <a:r>
              <a:rPr lang="en-US" altLang="zh-CN" dirty="0"/>
              <a:t>【</a:t>
            </a:r>
            <a:r>
              <a:rPr lang="zh-CN" altLang="en-US" dirty="0"/>
              <a:t>位置分析属性</a:t>
            </a:r>
            <a:r>
              <a:rPr lang="en-US" altLang="zh-CN" dirty="0"/>
              <a:t>】Name</a:t>
            </a:r>
            <a:r>
              <a:rPr lang="zh-CN" altLang="en-US" dirty="0"/>
              <a:t>属性为</a:t>
            </a:r>
            <a:r>
              <a:rPr lang="en-US" altLang="zh-CN" dirty="0"/>
              <a:t>Name</a:t>
            </a:r>
            <a:r>
              <a:rPr lang="zh-CN" altLang="en-US" dirty="0"/>
              <a:t>，设置</a:t>
            </a:r>
            <a:r>
              <a:rPr lang="en-US" altLang="zh-CN" dirty="0" err="1"/>
              <a:t>FacilityType</a:t>
            </a:r>
            <a:r>
              <a:rPr lang="zh-CN" altLang="en-US" dirty="0"/>
              <a:t>为默认选项</a:t>
            </a:r>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p>
        </p:txBody>
      </p:sp>
      <p:pic>
        <p:nvPicPr>
          <p:cNvPr id="4" name="图片 3"/>
          <p:cNvPicPr>
            <a:picLocks noChangeAspect="1"/>
          </p:cNvPicPr>
          <p:nvPr/>
        </p:nvPicPr>
        <p:blipFill>
          <a:blip r:embed="rId2"/>
          <a:stretch>
            <a:fillRect/>
          </a:stretch>
        </p:blipFill>
        <p:spPr>
          <a:xfrm>
            <a:off x="7407596" y="1446206"/>
            <a:ext cx="5695950" cy="5705475"/>
          </a:xfrm>
          <a:prstGeom prst="rect">
            <a:avLst/>
          </a:prstGeom>
        </p:spPr>
      </p:pic>
    </p:spTree>
    <p:extLst>
      <p:ext uri="{BB962C8B-B14F-4D97-AF65-F5344CB8AC3E}">
        <p14:creationId xmlns:p14="http://schemas.microsoft.com/office/powerpoint/2010/main" val="4279738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4896543" cy="4114801"/>
          </a:xfrm>
        </p:spPr>
        <p:txBody>
          <a:bodyPr/>
          <a:lstStyle/>
          <a:p>
            <a:pPr lvl="1"/>
            <a:r>
              <a:rPr lang="zh-CN" altLang="en-US" dirty="0"/>
              <a:t>添加</a:t>
            </a:r>
            <a:r>
              <a:rPr lang="en-US" altLang="zh-CN" dirty="0"/>
              <a:t>【</a:t>
            </a:r>
            <a:r>
              <a:rPr lang="zh-CN" altLang="en-US" dirty="0"/>
              <a:t>请求点</a:t>
            </a:r>
            <a:r>
              <a:rPr lang="en-US" altLang="zh-CN" dirty="0"/>
              <a:t>】:  </a:t>
            </a:r>
            <a:r>
              <a:rPr lang="en-US" altLang="zh-CN" dirty="0" err="1"/>
              <a:t>marketplace.shp</a:t>
            </a:r>
            <a:endParaRPr lang="en-US" altLang="zh-CN" dirty="0"/>
          </a:p>
          <a:p>
            <a:pPr lvl="2"/>
            <a:r>
              <a:rPr lang="en-US" altLang="zh-CN" sz="2000" dirty="0"/>
              <a:t>Name</a:t>
            </a:r>
            <a:r>
              <a:rPr lang="zh-CN" altLang="en-US" sz="2000" dirty="0"/>
              <a:t>属性字段为</a:t>
            </a:r>
            <a:r>
              <a:rPr lang="en-US" altLang="zh-CN" sz="2000" dirty="0"/>
              <a:t>Name</a:t>
            </a:r>
            <a:r>
              <a:rPr lang="zh-CN" altLang="en-US" sz="2000" dirty="0"/>
              <a:t>，</a:t>
            </a:r>
            <a:r>
              <a:rPr lang="en-US" altLang="zh-CN" sz="2000" dirty="0"/>
              <a:t>Weight</a:t>
            </a:r>
            <a:r>
              <a:rPr lang="zh-CN" altLang="en-US" sz="2000" dirty="0"/>
              <a:t>字段为</a:t>
            </a:r>
            <a:r>
              <a:rPr lang="en-US" altLang="zh-CN" sz="2000" dirty="0"/>
              <a:t>Flow</a:t>
            </a:r>
            <a:r>
              <a:rPr lang="zh-CN" altLang="en-US" sz="2000" dirty="0"/>
              <a:t>，以商场的人流量作为权重</a:t>
            </a:r>
            <a:endParaRPr lang="en-US" altLang="zh-CN" sz="2000" dirty="0"/>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p>
        </p:txBody>
      </p:sp>
      <p:pic>
        <p:nvPicPr>
          <p:cNvPr id="4" name="图片 3"/>
          <p:cNvPicPr>
            <a:picLocks noChangeAspect="1"/>
          </p:cNvPicPr>
          <p:nvPr/>
        </p:nvPicPr>
        <p:blipFill>
          <a:blip r:embed="rId2"/>
          <a:stretch>
            <a:fillRect/>
          </a:stretch>
        </p:blipFill>
        <p:spPr>
          <a:xfrm>
            <a:off x="6310436" y="766508"/>
            <a:ext cx="5676900" cy="5667375"/>
          </a:xfrm>
          <a:prstGeom prst="rect">
            <a:avLst/>
          </a:prstGeom>
        </p:spPr>
      </p:pic>
    </p:spTree>
    <p:extLst>
      <p:ext uri="{BB962C8B-B14F-4D97-AF65-F5344CB8AC3E}">
        <p14:creationId xmlns:p14="http://schemas.microsoft.com/office/powerpoint/2010/main" val="6829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a:t>
            </a:r>
            <a:r>
              <a:rPr lang="zh-CN" altLang="en-US" dirty="0"/>
              <a:t>图层属性</a:t>
            </a:r>
            <a:r>
              <a:rPr lang="en-US" altLang="zh-CN" dirty="0"/>
              <a:t>】|【</a:t>
            </a:r>
            <a:r>
              <a:rPr lang="zh-CN" altLang="en-US" dirty="0"/>
              <a:t>分析设置</a:t>
            </a:r>
            <a:r>
              <a:rPr lang="en-US" altLang="zh-CN" dirty="0"/>
              <a:t>】</a:t>
            </a:r>
            <a:r>
              <a:rPr lang="zh-CN" altLang="en-US" dirty="0"/>
              <a:t>标签，</a:t>
            </a:r>
            <a:endParaRPr lang="en-US" altLang="zh-CN" dirty="0"/>
          </a:p>
          <a:p>
            <a:pPr lvl="1"/>
            <a:r>
              <a:rPr lang="zh-CN" altLang="en-US" dirty="0"/>
              <a:t>设置“阻抗”为“时间（分钟）”</a:t>
            </a:r>
            <a:endParaRPr lang="en-US" altLang="zh-CN" dirty="0"/>
          </a:p>
          <a:p>
            <a:pPr lvl="1"/>
            <a:r>
              <a:rPr lang="zh-CN" altLang="en-US" dirty="0"/>
              <a:t>行驶至：设施点到请求点</a:t>
            </a:r>
            <a:endParaRPr lang="en-US" altLang="zh-CN" dirty="0"/>
          </a:p>
          <a:p>
            <a:pPr lvl="1"/>
            <a:r>
              <a:rPr lang="zh-CN" altLang="en-US" dirty="0"/>
              <a:t>交汇点的</a:t>
            </a:r>
            <a:r>
              <a:rPr lang="en-US" altLang="zh-CN" dirty="0"/>
              <a:t>U</a:t>
            </a:r>
            <a:r>
              <a:rPr lang="zh-CN" altLang="en-US" dirty="0"/>
              <a:t>形转弯：允许</a:t>
            </a:r>
            <a:endParaRPr lang="en-US" altLang="zh-CN" dirty="0"/>
          </a:p>
          <a:p>
            <a:pPr lvl="1"/>
            <a:r>
              <a:rPr lang="zh-CN" altLang="en-US" dirty="0"/>
              <a:t>输出</a:t>
            </a:r>
            <a:r>
              <a:rPr lang="en-US" altLang="zh-CN" dirty="0"/>
              <a:t>Shape</a:t>
            </a:r>
            <a:r>
              <a:rPr lang="zh-CN" altLang="en-US" dirty="0"/>
              <a:t>类型：直线</a:t>
            </a:r>
            <a:endParaRPr lang="en-US" altLang="zh-CN" dirty="0"/>
          </a:p>
          <a:p>
            <a:pPr lvl="1"/>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endParaRPr lang="zh-CN" altLang="en-US" sz="3200" b="1" dirty="0"/>
          </a:p>
        </p:txBody>
      </p:sp>
      <p:pic>
        <p:nvPicPr>
          <p:cNvPr id="4" name="图片 3"/>
          <p:cNvPicPr>
            <a:picLocks noChangeAspect="1"/>
          </p:cNvPicPr>
          <p:nvPr/>
        </p:nvPicPr>
        <p:blipFill>
          <a:blip r:embed="rId2"/>
          <a:stretch>
            <a:fillRect/>
          </a:stretch>
        </p:blipFill>
        <p:spPr>
          <a:xfrm>
            <a:off x="5950396" y="1369715"/>
            <a:ext cx="5638800" cy="5353050"/>
          </a:xfrm>
          <a:prstGeom prst="rect">
            <a:avLst/>
          </a:prstGeom>
        </p:spPr>
      </p:pic>
    </p:spTree>
    <p:extLst>
      <p:ext uri="{BB962C8B-B14F-4D97-AF65-F5344CB8AC3E}">
        <p14:creationId xmlns:p14="http://schemas.microsoft.com/office/powerpoint/2010/main" val="3071491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a:t>
            </a:r>
            <a:r>
              <a:rPr lang="zh-CN" altLang="en-US" dirty="0"/>
              <a:t>图层属性</a:t>
            </a:r>
            <a:r>
              <a:rPr lang="en-US" altLang="zh-CN" dirty="0"/>
              <a:t>】|【</a:t>
            </a:r>
            <a:r>
              <a:rPr lang="zh-CN" altLang="en-US" dirty="0"/>
              <a:t>高级设置</a:t>
            </a:r>
            <a:r>
              <a:rPr lang="en-US" altLang="zh-CN" dirty="0"/>
              <a:t>】</a:t>
            </a:r>
          </a:p>
          <a:p>
            <a:pPr lvl="1"/>
            <a:r>
              <a:rPr lang="zh-CN" altLang="en-US" dirty="0"/>
              <a:t>问题类型：最大化人流量</a:t>
            </a:r>
            <a:endParaRPr lang="en-US" altLang="zh-CN" dirty="0"/>
          </a:p>
          <a:p>
            <a:pPr lvl="1"/>
            <a:r>
              <a:rPr lang="zh-CN" altLang="en-US" dirty="0"/>
              <a:t>要选择的设施点：</a:t>
            </a:r>
            <a:r>
              <a:rPr lang="en-US" altLang="zh-CN" dirty="0"/>
              <a:t>4</a:t>
            </a:r>
          </a:p>
          <a:p>
            <a:pPr lvl="1"/>
            <a:r>
              <a:rPr lang="zh-CN" altLang="en-US" dirty="0"/>
              <a:t>阻抗中断：</a:t>
            </a:r>
            <a:r>
              <a:rPr lang="en-US" altLang="zh-CN" dirty="0"/>
              <a:t>5</a:t>
            </a:r>
          </a:p>
          <a:p>
            <a:pPr lvl="1"/>
            <a:r>
              <a:rPr lang="zh-CN" altLang="en-US" dirty="0"/>
              <a:t>阻抗函数：线性函数</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endParaRPr lang="zh-CN" altLang="en-US" sz="3200" b="1" dirty="0"/>
          </a:p>
        </p:txBody>
      </p:sp>
      <p:pic>
        <p:nvPicPr>
          <p:cNvPr id="5" name="图片 4"/>
          <p:cNvPicPr>
            <a:picLocks noChangeAspect="1"/>
          </p:cNvPicPr>
          <p:nvPr/>
        </p:nvPicPr>
        <p:blipFill>
          <a:blip r:embed="rId2"/>
          <a:stretch>
            <a:fillRect/>
          </a:stretch>
        </p:blipFill>
        <p:spPr>
          <a:xfrm>
            <a:off x="5409828" y="1472102"/>
            <a:ext cx="5724525" cy="5476875"/>
          </a:xfrm>
          <a:prstGeom prst="rect">
            <a:avLst/>
          </a:prstGeom>
        </p:spPr>
      </p:pic>
    </p:spTree>
    <p:extLst>
      <p:ext uri="{BB962C8B-B14F-4D97-AF65-F5344CB8AC3E}">
        <p14:creationId xmlns:p14="http://schemas.microsoft.com/office/powerpoint/2010/main" val="83741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altLang="zh-CN" sz="3200" dirty="0"/>
              <a:t>1. </a:t>
            </a:r>
            <a:r>
              <a:rPr lang="zh-CN" altLang="en-US" sz="3200" dirty="0"/>
              <a:t>网络分析基础</a:t>
            </a:r>
            <a:endParaRPr lang="zh-CN" altLang="en-US" sz="3200" b="1" dirty="0">
              <a:latin typeface="黑体" panose="02010609060101010101" pitchFamily="49" charset="-122"/>
              <a:ea typeface="黑体" panose="02010609060101010101" pitchFamily="49" charset="-122"/>
            </a:endParaRP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476" y="1606972"/>
            <a:ext cx="4896843" cy="473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5"/>
          <p:cNvSpPr>
            <a:spLocks noChangeArrowheads="1"/>
          </p:cNvSpPr>
          <p:nvPr/>
        </p:nvSpPr>
        <p:spPr bwMode="auto">
          <a:xfrm>
            <a:off x="7318548" y="6338887"/>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r>
              <a:rPr lang="zh-CN" altLang="en-US" sz="2800" dirty="0">
                <a:solidFill>
                  <a:schemeClr val="tx1"/>
                </a:solidFill>
              </a:rPr>
              <a:t>流程</a:t>
            </a:r>
          </a:p>
        </p:txBody>
      </p:sp>
      <p:sp>
        <p:nvSpPr>
          <p:cNvPr id="4" name="矩形 3"/>
          <p:cNvSpPr/>
          <p:nvPr/>
        </p:nvSpPr>
        <p:spPr>
          <a:xfrm flipH="1">
            <a:off x="8398668" y="3212976"/>
            <a:ext cx="170305" cy="50405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28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endParaRPr lang="zh-CN" altLang="en-US" sz="3200" b="1" dirty="0"/>
          </a:p>
        </p:txBody>
      </p:sp>
      <p:pic>
        <p:nvPicPr>
          <p:cNvPr id="4" name="图片 3"/>
          <p:cNvPicPr>
            <a:picLocks noChangeAspect="1"/>
          </p:cNvPicPr>
          <p:nvPr/>
        </p:nvPicPr>
        <p:blipFill>
          <a:blip r:embed="rId2"/>
          <a:stretch>
            <a:fillRect/>
          </a:stretch>
        </p:blipFill>
        <p:spPr>
          <a:xfrm>
            <a:off x="3646140" y="1988840"/>
            <a:ext cx="7543800" cy="4781550"/>
          </a:xfrm>
          <a:prstGeom prst="rect">
            <a:avLst/>
          </a:prstGeom>
        </p:spPr>
      </p:pic>
    </p:spTree>
    <p:extLst>
      <p:ext uri="{BB962C8B-B14F-4D97-AF65-F5344CB8AC3E}">
        <p14:creationId xmlns:p14="http://schemas.microsoft.com/office/powerpoint/2010/main" val="3062150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3.6 </a:t>
            </a:r>
            <a:r>
              <a:rPr lang="zh-CN" altLang="en-US" sz="3200" b="1" dirty="0">
                <a:latin typeface="黑体" panose="02010609060101010101" pitchFamily="49" charset="-122"/>
                <a:ea typeface="黑体" panose="02010609060101010101" pitchFamily="49" charset="-122"/>
              </a:rPr>
              <a:t>位置分配</a:t>
            </a:r>
            <a:endParaRPr lang="zh-CN" altLang="en-US" sz="3200" dirty="0"/>
          </a:p>
        </p:txBody>
      </p:sp>
      <p:pic>
        <p:nvPicPr>
          <p:cNvPr id="4" name="图片 3"/>
          <p:cNvPicPr>
            <a:picLocks noChangeAspect="1"/>
          </p:cNvPicPr>
          <p:nvPr/>
        </p:nvPicPr>
        <p:blipFill>
          <a:blip r:embed="rId2"/>
          <a:stretch>
            <a:fillRect/>
          </a:stretch>
        </p:blipFill>
        <p:spPr>
          <a:xfrm>
            <a:off x="349250" y="1844824"/>
            <a:ext cx="11839575" cy="4772025"/>
          </a:xfrm>
          <a:prstGeom prst="rect">
            <a:avLst/>
          </a:prstGeom>
        </p:spPr>
      </p:pic>
    </p:spTree>
    <p:extLst>
      <p:ext uri="{BB962C8B-B14F-4D97-AF65-F5344CB8AC3E}">
        <p14:creationId xmlns:p14="http://schemas.microsoft.com/office/powerpoint/2010/main" val="1692731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Autofit/>
          </a:bodyPr>
          <a:lstStyle/>
          <a:p>
            <a:r>
              <a:rPr lang="zh-CN" altLang="en-US" sz="2000" b="1" dirty="0"/>
              <a:t>实验报告四  网络分析</a:t>
            </a:r>
            <a:endParaRPr lang="en-US" altLang="zh-CN" sz="2000" b="1" dirty="0"/>
          </a:p>
          <a:p>
            <a:r>
              <a:rPr lang="zh-CN" altLang="en-US" sz="2000" b="1" dirty="0"/>
              <a:t>实验类型：验证性实验</a:t>
            </a:r>
          </a:p>
          <a:p>
            <a:r>
              <a:rPr lang="zh-CN" altLang="en-US" sz="2000" b="1" dirty="0"/>
              <a:t> 实验目的：</a:t>
            </a:r>
            <a:endParaRPr lang="en-US" altLang="zh-CN" sz="2000" b="1" dirty="0"/>
          </a:p>
          <a:p>
            <a:pPr lvl="1">
              <a:buClr>
                <a:srgbClr val="0000FF"/>
              </a:buClr>
              <a:buNone/>
            </a:pPr>
            <a:r>
              <a:rPr lang="en-US" altLang="zh-CN" b="1" dirty="0"/>
              <a:t>    1</a:t>
            </a:r>
            <a:r>
              <a:rPr lang="zh-CN" altLang="en-US" b="1" dirty="0"/>
              <a:t>、掌握网络数据集的创建；</a:t>
            </a:r>
            <a:endParaRPr lang="en-US" altLang="zh-CN" b="1" dirty="0"/>
          </a:p>
          <a:p>
            <a:pPr lvl="1">
              <a:buClr>
                <a:srgbClr val="0000FF"/>
              </a:buClr>
              <a:buNone/>
            </a:pPr>
            <a:r>
              <a:rPr lang="en-US" altLang="zh-CN" b="1" dirty="0"/>
              <a:t>    2</a:t>
            </a:r>
            <a:r>
              <a:rPr lang="zh-CN" altLang="en-US" b="1" dirty="0"/>
              <a:t>、掌握传输网络分析解决问题的方法；</a:t>
            </a:r>
            <a:endParaRPr lang="en-US" altLang="zh-CN" b="1" dirty="0"/>
          </a:p>
          <a:p>
            <a:pPr lvl="1">
              <a:buClr>
                <a:srgbClr val="0000FF"/>
              </a:buClr>
              <a:buNone/>
            </a:pPr>
            <a:r>
              <a:rPr lang="en-US" altLang="zh-CN" b="1" dirty="0"/>
              <a:t>    3</a:t>
            </a:r>
            <a:r>
              <a:rPr lang="zh-CN" altLang="en-US" b="1" dirty="0"/>
              <a:t>、掌握不同的网络模型的参数设置。</a:t>
            </a:r>
            <a:endParaRPr lang="en-US" altLang="zh-CN" b="1" dirty="0"/>
          </a:p>
          <a:p>
            <a:pPr lvl="1"/>
            <a:r>
              <a:rPr lang="zh-CN" altLang="en-US" b="1" dirty="0"/>
              <a:t>实验数据：</a:t>
            </a:r>
            <a:endParaRPr lang="en-US" altLang="zh-CN" b="1" dirty="0"/>
          </a:p>
          <a:p>
            <a:pPr lvl="1"/>
            <a:r>
              <a:rPr lang="zh-CN" altLang="en-US" b="1" dirty="0"/>
              <a:t>实验步骤：</a:t>
            </a:r>
            <a:endParaRPr lang="en-US" altLang="zh-CN" b="1" dirty="0"/>
          </a:p>
          <a:p>
            <a:pPr lvl="1"/>
            <a:r>
              <a:rPr lang="zh-CN" altLang="en-US" b="1" dirty="0"/>
              <a:t>实验结果：</a:t>
            </a:r>
            <a:endParaRPr lang="en-US" altLang="zh-CN" b="1" dirty="0"/>
          </a:p>
          <a:p>
            <a:pPr lvl="1"/>
            <a:r>
              <a:rPr lang="zh-CN" altLang="en-US" b="1" dirty="0"/>
              <a:t>实验心得：</a:t>
            </a:r>
            <a:endParaRPr lang="zh-CN" altLang="en-US" dirty="0"/>
          </a:p>
        </p:txBody>
      </p:sp>
      <p:sp>
        <p:nvSpPr>
          <p:cNvPr id="3" name="标题 2"/>
          <p:cNvSpPr>
            <a:spLocks noGrp="1"/>
          </p:cNvSpPr>
          <p:nvPr>
            <p:ph type="title"/>
          </p:nvPr>
        </p:nvSpPr>
        <p:spPr/>
        <p:txBody>
          <a:bodyPr>
            <a:normAutofit/>
          </a:bodyPr>
          <a:lstStyle/>
          <a:p>
            <a:r>
              <a:rPr lang="zh-CN" altLang="en-US" sz="3200" b="1" dirty="0">
                <a:solidFill>
                  <a:schemeClr val="accent2">
                    <a:lumMod val="75000"/>
                  </a:schemeClr>
                </a:solidFill>
                <a:latin typeface="黑体" panose="02010609060101010101" pitchFamily="49" charset="-122"/>
                <a:ea typeface="黑体" panose="02010609060101010101" pitchFamily="49" charset="-122"/>
              </a:rPr>
              <a:t>实验报告</a:t>
            </a:r>
          </a:p>
        </p:txBody>
      </p:sp>
    </p:spTree>
    <p:extLst>
      <p:ext uri="{BB962C8B-B14F-4D97-AF65-F5344CB8AC3E}">
        <p14:creationId xmlns:p14="http://schemas.microsoft.com/office/powerpoint/2010/main" val="313376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网络数据：道路数据</a:t>
            </a:r>
            <a:r>
              <a:rPr lang="en-US" altLang="zh-CN" dirty="0"/>
              <a:t>Road</a:t>
            </a:r>
          </a:p>
          <a:p>
            <a:r>
              <a:rPr lang="zh-CN" altLang="en-US" dirty="0"/>
              <a:t>其他数据：</a:t>
            </a:r>
            <a:endParaRPr lang="en-US" altLang="zh-CN" dirty="0"/>
          </a:p>
          <a:p>
            <a:pPr marL="231775" lvl="1" indent="0">
              <a:buNone/>
            </a:pP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dirty="0"/>
              <a:t>1. </a:t>
            </a:r>
            <a:r>
              <a:rPr lang="zh-CN" altLang="en-US" sz="3200" dirty="0"/>
              <a:t>网络分析基础</a:t>
            </a:r>
          </a:p>
        </p:txBody>
      </p:sp>
      <p:pic>
        <p:nvPicPr>
          <p:cNvPr id="4" name="图片 3"/>
          <p:cNvPicPr>
            <a:picLocks noChangeAspect="1"/>
          </p:cNvPicPr>
          <p:nvPr/>
        </p:nvPicPr>
        <p:blipFill>
          <a:blip r:embed="rId3"/>
          <a:stretch>
            <a:fillRect/>
          </a:stretch>
        </p:blipFill>
        <p:spPr>
          <a:xfrm>
            <a:off x="2998068" y="2780928"/>
            <a:ext cx="4827369" cy="3096344"/>
          </a:xfrm>
          <a:prstGeom prst="rect">
            <a:avLst/>
          </a:prstGeom>
        </p:spPr>
      </p:pic>
    </p:spTree>
    <p:extLst>
      <p:ext uri="{BB962C8B-B14F-4D97-AF65-F5344CB8AC3E}">
        <p14:creationId xmlns:p14="http://schemas.microsoft.com/office/powerpoint/2010/main" val="6084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721080" cy="4536504"/>
          </a:xfrm>
        </p:spPr>
        <p:txBody>
          <a:bodyPr>
            <a:normAutofit/>
          </a:bodyPr>
          <a:lstStyle/>
          <a:p>
            <a:r>
              <a:rPr lang="en-US" altLang="zh-CN" dirty="0"/>
              <a:t>【</a:t>
            </a:r>
            <a:r>
              <a:rPr lang="zh-CN" altLang="en-US" dirty="0"/>
              <a:t>**地理数据库</a:t>
            </a:r>
            <a:r>
              <a:rPr lang="en-US" altLang="zh-CN" dirty="0"/>
              <a:t>】|【</a:t>
            </a:r>
            <a:r>
              <a:rPr lang="zh-CN" altLang="en-US" dirty="0"/>
              <a:t>要素数据集</a:t>
            </a:r>
            <a:r>
              <a:rPr lang="en-US" altLang="zh-CN" dirty="0"/>
              <a:t>】</a:t>
            </a:r>
            <a:r>
              <a:rPr lang="zh-CN" altLang="en-US" dirty="0"/>
              <a:t>：导入参与网络分析要素数据</a:t>
            </a:r>
            <a:r>
              <a:rPr lang="en-US" altLang="zh-CN" dirty="0"/>
              <a:t>Road</a:t>
            </a:r>
          </a:p>
          <a:p>
            <a:r>
              <a:rPr lang="zh-CN" altLang="en-US" dirty="0"/>
              <a:t>右键单击</a:t>
            </a:r>
            <a:r>
              <a:rPr lang="en-US" altLang="zh-CN" dirty="0"/>
              <a:t>【</a:t>
            </a:r>
            <a:r>
              <a:rPr lang="zh-CN" altLang="en-US" dirty="0"/>
              <a:t>新建</a:t>
            </a:r>
            <a:r>
              <a:rPr lang="en-US" altLang="zh-CN" dirty="0"/>
              <a:t>】|【</a:t>
            </a:r>
            <a:r>
              <a:rPr lang="zh-CN" altLang="en-US" dirty="0"/>
              <a:t>网络数据集</a:t>
            </a:r>
            <a:r>
              <a:rPr lang="en-US" altLang="zh-CN" dirty="0"/>
              <a:t>】</a:t>
            </a:r>
            <a:r>
              <a:rPr lang="zh-CN" altLang="en-US" dirty="0"/>
              <a:t>：</a:t>
            </a:r>
            <a:endParaRPr lang="en-US" altLang="zh-CN" dirty="0"/>
          </a:p>
          <a:p>
            <a:pPr lvl="1"/>
            <a:r>
              <a:rPr lang="zh-CN" altLang="en-US" dirty="0"/>
              <a:t>设置网络数据集名称 </a:t>
            </a:r>
            <a:r>
              <a:rPr lang="en-US" altLang="zh-CN" dirty="0" err="1"/>
              <a:t>roadnet</a:t>
            </a:r>
            <a:endParaRPr lang="en-US" altLang="zh-CN" dirty="0"/>
          </a:p>
          <a:p>
            <a:pPr lvl="1"/>
            <a:r>
              <a:rPr lang="zh-CN" altLang="en-US" dirty="0">
                <a:solidFill>
                  <a:srgbClr val="FF0000"/>
                </a:solidFill>
              </a:rPr>
              <a:t>设置参与的要素</a:t>
            </a:r>
            <a:r>
              <a:rPr lang="en-US" altLang="zh-CN" dirty="0">
                <a:solidFill>
                  <a:srgbClr val="FF0000"/>
                </a:solidFill>
              </a:rPr>
              <a:t>road</a:t>
            </a:r>
          </a:p>
          <a:p>
            <a:pPr lvl="1"/>
            <a:r>
              <a:rPr lang="zh-CN" altLang="en-US" dirty="0"/>
              <a:t>设置是否构建转弯模型，选择“否”</a:t>
            </a:r>
            <a:endParaRPr lang="en-US" altLang="zh-CN" dirty="0"/>
          </a:p>
          <a:p>
            <a:pPr lvl="1"/>
            <a:r>
              <a:rPr lang="zh-CN" altLang="en-US" dirty="0"/>
              <a:t>设置网络要素的连通性，不进行设置</a:t>
            </a:r>
            <a:endParaRPr lang="en-US" altLang="zh-CN" dirty="0"/>
          </a:p>
          <a:p>
            <a:pPr lvl="1"/>
            <a:r>
              <a:rPr lang="zh-CN" altLang="en-US" dirty="0"/>
              <a:t>选择是否对网络要素的高程建模，先择“无”</a:t>
            </a:r>
            <a:endParaRPr lang="en-US" altLang="zh-CN" dirty="0"/>
          </a:p>
          <a:p>
            <a:pPr lvl="1"/>
            <a:r>
              <a:rPr lang="zh-CN" altLang="en-US" dirty="0">
                <a:solidFill>
                  <a:srgbClr val="FF0000"/>
                </a:solidFill>
              </a:rPr>
              <a:t>为网络数据集指定属性，默认已有“长度”属性，以及添加通行时间的时间属性</a:t>
            </a:r>
            <a:endParaRPr lang="en-US" altLang="zh-CN" dirty="0">
              <a:solidFill>
                <a:srgbClr val="FF0000"/>
              </a:solidFill>
            </a:endParaRPr>
          </a:p>
          <a:p>
            <a:pPr lvl="1"/>
            <a:r>
              <a:rPr lang="zh-CN" altLang="en-US" dirty="0"/>
              <a:t>选择是否为网络数据集建立行驶方向，选择否</a:t>
            </a:r>
            <a:endParaRPr lang="en-US" altLang="zh-CN" dirty="0"/>
          </a:p>
          <a:p>
            <a:pPr lvl="1"/>
            <a:endParaRPr lang="zh-CN" altLang="en-US" dirty="0">
              <a:solidFill>
                <a:srgbClr val="FF0000"/>
              </a:solidFill>
            </a:endParaRP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网络数据集创建</a:t>
            </a:r>
            <a:endParaRPr lang="zh-CN" altLang="en-US" sz="3200" dirty="0"/>
          </a:p>
        </p:txBody>
      </p:sp>
    </p:spTree>
    <p:extLst>
      <p:ext uri="{BB962C8B-B14F-4D97-AF65-F5344CB8AC3E}">
        <p14:creationId xmlns:p14="http://schemas.microsoft.com/office/powerpoint/2010/main" val="3214388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网络数据集创建</a:t>
            </a:r>
            <a:endParaRPr lang="zh-CN" altLang="en-US" sz="3200" dirty="0"/>
          </a:p>
        </p:txBody>
      </p:sp>
      <p:pic>
        <p:nvPicPr>
          <p:cNvPr id="4" name="图片 3"/>
          <p:cNvPicPr>
            <a:picLocks noChangeAspect="1"/>
          </p:cNvPicPr>
          <p:nvPr/>
        </p:nvPicPr>
        <p:blipFill>
          <a:blip r:embed="rId2"/>
          <a:stretch>
            <a:fillRect/>
          </a:stretch>
        </p:blipFill>
        <p:spPr>
          <a:xfrm>
            <a:off x="1112372" y="1980680"/>
            <a:ext cx="4829161" cy="4122961"/>
          </a:xfrm>
          <a:prstGeom prst="rect">
            <a:avLst/>
          </a:prstGeom>
        </p:spPr>
      </p:pic>
      <p:pic>
        <p:nvPicPr>
          <p:cNvPr id="5" name="图片 4"/>
          <p:cNvPicPr>
            <a:picLocks noChangeAspect="1"/>
          </p:cNvPicPr>
          <p:nvPr/>
        </p:nvPicPr>
        <p:blipFill>
          <a:blip r:embed="rId3"/>
          <a:stretch>
            <a:fillRect/>
          </a:stretch>
        </p:blipFill>
        <p:spPr>
          <a:xfrm>
            <a:off x="5955021" y="1980680"/>
            <a:ext cx="3733800" cy="2733675"/>
          </a:xfrm>
          <a:prstGeom prst="rect">
            <a:avLst/>
          </a:prstGeom>
        </p:spPr>
      </p:pic>
      <p:pic>
        <p:nvPicPr>
          <p:cNvPr id="6" name="图片 5"/>
          <p:cNvPicPr>
            <a:picLocks noChangeAspect="1"/>
          </p:cNvPicPr>
          <p:nvPr/>
        </p:nvPicPr>
        <p:blipFill>
          <a:blip r:embed="rId4"/>
          <a:stretch>
            <a:fillRect/>
          </a:stretch>
        </p:blipFill>
        <p:spPr>
          <a:xfrm>
            <a:off x="5955021" y="4722515"/>
            <a:ext cx="3733800" cy="1897864"/>
          </a:xfrm>
          <a:prstGeom prst="rect">
            <a:avLst/>
          </a:prstGeom>
        </p:spPr>
      </p:pic>
    </p:spTree>
    <p:extLst>
      <p:ext uri="{BB962C8B-B14F-4D97-AF65-F5344CB8AC3E}">
        <p14:creationId xmlns:p14="http://schemas.microsoft.com/office/powerpoint/2010/main" val="1663879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网络数据集创建</a:t>
            </a:r>
            <a:endParaRPr lang="zh-CN" altLang="en-US" sz="3200" dirty="0"/>
          </a:p>
        </p:txBody>
      </p:sp>
      <p:pic>
        <p:nvPicPr>
          <p:cNvPr id="4" name="图片 3"/>
          <p:cNvPicPr>
            <a:picLocks noChangeAspect="1"/>
          </p:cNvPicPr>
          <p:nvPr/>
        </p:nvPicPr>
        <p:blipFill>
          <a:blip r:embed="rId2"/>
          <a:stretch>
            <a:fillRect/>
          </a:stretch>
        </p:blipFill>
        <p:spPr>
          <a:xfrm>
            <a:off x="1102839" y="1988840"/>
            <a:ext cx="5063581" cy="3888432"/>
          </a:xfrm>
          <a:prstGeom prst="rect">
            <a:avLst/>
          </a:prstGeom>
        </p:spPr>
      </p:pic>
      <p:pic>
        <p:nvPicPr>
          <p:cNvPr id="5" name="图片 4"/>
          <p:cNvPicPr>
            <a:picLocks noChangeAspect="1"/>
          </p:cNvPicPr>
          <p:nvPr/>
        </p:nvPicPr>
        <p:blipFill>
          <a:blip r:embed="rId3"/>
          <a:stretch>
            <a:fillRect/>
          </a:stretch>
        </p:blipFill>
        <p:spPr>
          <a:xfrm>
            <a:off x="6165001" y="1970584"/>
            <a:ext cx="5113987" cy="3888433"/>
          </a:xfrm>
          <a:prstGeom prst="rect">
            <a:avLst/>
          </a:prstGeom>
        </p:spPr>
      </p:pic>
    </p:spTree>
    <p:extLst>
      <p:ext uri="{BB962C8B-B14F-4D97-AF65-F5344CB8AC3E}">
        <p14:creationId xmlns:p14="http://schemas.microsoft.com/office/powerpoint/2010/main" val="3048402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4873beb7-5857-4685-be1f-d57550cc96cc"/>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1785</Words>
  <Application>Microsoft Office PowerPoint</Application>
  <PresentationFormat>自定义</PresentationFormat>
  <Paragraphs>182</Paragraphs>
  <Slides>52</Slides>
  <Notes>4</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52</vt:i4>
      </vt:variant>
    </vt:vector>
  </HeadingPairs>
  <TitlesOfParts>
    <vt:vector size="65" baseType="lpstr">
      <vt:lpstr>MS UI Gothic</vt:lpstr>
      <vt:lpstr>等线</vt:lpstr>
      <vt:lpstr>等线 Light</vt:lpstr>
      <vt:lpstr>黑体</vt:lpstr>
      <vt:lpstr>宋体</vt:lpstr>
      <vt:lpstr>微软雅黑</vt:lpstr>
      <vt:lpstr>Arial</vt:lpstr>
      <vt:lpstr>Wingdings</vt:lpstr>
      <vt:lpstr>数字蓝色隧道 16x9</vt:lpstr>
      <vt:lpstr>2_数字蓝色隧道 16x9</vt:lpstr>
      <vt:lpstr>3_数字蓝色隧道 16x9</vt:lpstr>
      <vt:lpstr>1_数字蓝色隧道 16x9</vt:lpstr>
      <vt:lpstr>自定义设计方案</vt:lpstr>
      <vt:lpstr>  传输网络分析实例</vt:lpstr>
      <vt:lpstr>主要内容</vt:lpstr>
      <vt:lpstr>1. 网络分析基础</vt:lpstr>
      <vt:lpstr>1. 网络分析基础</vt:lpstr>
      <vt:lpstr>1. 网络分析基础</vt:lpstr>
      <vt:lpstr>1. 网络分析基础</vt:lpstr>
      <vt:lpstr>2.网络数据集创建</vt:lpstr>
      <vt:lpstr>2.网络数据集创建</vt:lpstr>
      <vt:lpstr>2.网络数据集创建</vt:lpstr>
      <vt:lpstr>2.网络数据集创建</vt:lpstr>
      <vt:lpstr>2.网络数据集创建</vt:lpstr>
      <vt:lpstr>2.网络数据集创建</vt:lpstr>
      <vt:lpstr>3.传输网络分析</vt:lpstr>
      <vt:lpstr>3.1 最优路径分析</vt:lpstr>
      <vt:lpstr>3.1 最优路径分析</vt:lpstr>
      <vt:lpstr>3.1最优路径分析</vt:lpstr>
      <vt:lpstr>3.1最优路径分析</vt:lpstr>
      <vt:lpstr>3.1最优路径分析</vt:lpstr>
      <vt:lpstr>3.1 最优路径分析</vt:lpstr>
      <vt:lpstr>3.1最优路径分析</vt:lpstr>
      <vt:lpstr>3.2 服务区域分析</vt:lpstr>
      <vt:lpstr>3.2 服务区域分析</vt:lpstr>
      <vt:lpstr>3.2 服务区域分析</vt:lpstr>
      <vt:lpstr>3.2 服务区域分析</vt:lpstr>
      <vt:lpstr>3.2 服务区域分析</vt:lpstr>
      <vt:lpstr>3.2 服务区域分析</vt:lpstr>
      <vt:lpstr>3.2 服务区域分析</vt:lpstr>
      <vt:lpstr>3.3 最近邻服务设施</vt:lpstr>
      <vt:lpstr>3.3 最近邻设施图层</vt:lpstr>
      <vt:lpstr>2.3 最近邻设施图层</vt:lpstr>
      <vt:lpstr>3.3 最近邻设施图层</vt:lpstr>
      <vt:lpstr>3.4 距离成本分析</vt:lpstr>
      <vt:lpstr>3.4 距离成本分析</vt:lpstr>
      <vt:lpstr>3.4 距离成本分析</vt:lpstr>
      <vt:lpstr>3.4 距离成本分析</vt:lpstr>
      <vt:lpstr>3.4 距离成本分析</vt:lpstr>
      <vt:lpstr>3.5 创建车辆配送</vt:lpstr>
      <vt:lpstr>3.5 创建车辆配送</vt:lpstr>
      <vt:lpstr>3.5 创建车辆配送</vt:lpstr>
      <vt:lpstr>3.5 创建车辆配送</vt:lpstr>
      <vt:lpstr>3.5 创建车辆配送</vt:lpstr>
      <vt:lpstr>3.5 创建车辆配送</vt:lpstr>
      <vt:lpstr>3.5 创建车辆配送</vt:lpstr>
      <vt:lpstr>3.6 位置分配</vt:lpstr>
      <vt:lpstr>3.6 位置分配</vt:lpstr>
      <vt:lpstr>3.6 位置分配</vt:lpstr>
      <vt:lpstr>3.6 位置分配</vt:lpstr>
      <vt:lpstr>3.6 位置分配</vt:lpstr>
      <vt:lpstr>3.6 位置分配</vt:lpstr>
      <vt:lpstr>3.6 位置分配</vt:lpstr>
      <vt:lpstr>3.6 位置分配</vt:lpstr>
      <vt:lpstr>实验报告</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2025-04-21T06:48:00Z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